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6" r:id="rId3"/>
    <p:sldId id="259" r:id="rId4"/>
    <p:sldId id="260" r:id="rId5"/>
    <p:sldId id="274" r:id="rId6"/>
    <p:sldId id="276" r:id="rId7"/>
    <p:sldId id="275" r:id="rId8"/>
    <p:sldId id="273" r:id="rId9"/>
    <p:sldId id="285" r:id="rId10"/>
    <p:sldId id="272" r:id="rId11"/>
    <p:sldId id="283" r:id="rId12"/>
    <p:sldId id="271" r:id="rId13"/>
    <p:sldId id="281" r:id="rId14"/>
    <p:sldId id="284" r:id="rId15"/>
    <p:sldId id="263" r:id="rId1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42" autoAdjust="0"/>
    <p:restoredTop sz="86194" autoAdjust="0"/>
  </p:normalViewPr>
  <p:slideViewPr>
    <p:cSldViewPr snapToGrid="0" snapToObjects="1">
      <p:cViewPr varScale="1">
        <p:scale>
          <a:sx n="66" d="100"/>
          <a:sy n="66" d="100"/>
        </p:scale>
        <p:origin x="768" y="66"/>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____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____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____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Лист1!$B$1</c:f>
              <c:strCache>
                <c:ptCount val="1"/>
                <c:pt idx="0">
                  <c:v>Ряд 1</c:v>
                </c:pt>
              </c:strCache>
            </c:strRef>
          </c:tx>
          <c:spPr>
            <a:solidFill>
              <a:schemeClr val="accent1"/>
            </a:solidFill>
            <a:ln w="76200">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Narrow" panose="020B0606020202030204" pitchFamily="34" charset="0"/>
                      <a:ea typeface="+mn-ea"/>
                      <a:cs typeface="+mn-cs"/>
                    </a:defRPr>
                  </a:pPr>
                  <a:endParaRPr lang="ru-RU"/>
                </a:p>
              </c:txPr>
              <c:dLblPos val="outEnd"/>
              <c:showLegendKey val="0"/>
              <c:showVal val="1"/>
              <c:showCatName val="0"/>
              <c:showSerName val="0"/>
              <c:showPercent val="0"/>
              <c:showBubbleSize val="0"/>
              <c:extLst>
                <c:ext xmlns:c16="http://schemas.microsoft.com/office/drawing/2014/chart" uri="{C3380CC4-5D6E-409C-BE32-E72D297353CC}">
                  <c16:uniqueId val="{00000000-2C48-4824-82C7-8884C6F7958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Лист1!$A$2:$A$7</c:f>
              <c:strCache>
                <c:ptCount val="6"/>
                <c:pt idx="0">
                  <c:v>Moscow</c:v>
                </c:pt>
                <c:pt idx="1">
                  <c:v>Saint-Petersburg</c:v>
                </c:pt>
                <c:pt idx="2">
                  <c:v>Novosibirsk region</c:v>
                </c:pt>
                <c:pt idx="3">
                  <c:v>Sverflovsk region</c:v>
                </c:pt>
                <c:pt idx="4">
                  <c:v>Voronej region</c:v>
                </c:pt>
                <c:pt idx="5">
                  <c:v>Krasnodar krai</c:v>
                </c:pt>
              </c:strCache>
            </c:strRef>
          </c:cat>
          <c:val>
            <c:numRef>
              <c:f>Лист1!$B$2:$B$7</c:f>
              <c:numCache>
                <c:formatCode>General</c:formatCode>
                <c:ptCount val="6"/>
                <c:pt idx="0">
                  <c:v>66</c:v>
                </c:pt>
                <c:pt idx="1">
                  <c:v>17</c:v>
                </c:pt>
                <c:pt idx="2">
                  <c:v>10</c:v>
                </c:pt>
                <c:pt idx="3">
                  <c:v>8</c:v>
                </c:pt>
                <c:pt idx="4">
                  <c:v>7</c:v>
                </c:pt>
                <c:pt idx="5">
                  <c:v>4</c:v>
                </c:pt>
              </c:numCache>
            </c:numRef>
          </c:val>
          <c:extLst>
            <c:ext xmlns:c16="http://schemas.microsoft.com/office/drawing/2014/chart" uri="{C3380CC4-5D6E-409C-BE32-E72D297353CC}">
              <c16:uniqueId val="{00000000-F2B8-4634-8555-0A3159B3231A}"/>
            </c:ext>
          </c:extLst>
        </c:ser>
        <c:dLbls>
          <c:dLblPos val="outEnd"/>
          <c:showLegendKey val="0"/>
          <c:showVal val="1"/>
          <c:showCatName val="0"/>
          <c:showSerName val="0"/>
          <c:showPercent val="0"/>
          <c:showBubbleSize val="0"/>
        </c:dLbls>
        <c:gapWidth val="80"/>
        <c:axId val="415254520"/>
        <c:axId val="415260752"/>
      </c:barChart>
      <c:catAx>
        <c:axId val="4152545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ru-RU"/>
          </a:p>
        </c:txPr>
        <c:crossAx val="415260752"/>
        <c:crosses val="autoZero"/>
        <c:auto val="1"/>
        <c:lblAlgn val="ctr"/>
        <c:lblOffset val="100"/>
        <c:noMultiLvlLbl val="0"/>
      </c:catAx>
      <c:valAx>
        <c:axId val="415260752"/>
        <c:scaling>
          <c:orientation val="minMax"/>
        </c:scaling>
        <c:delete val="1"/>
        <c:axPos val="b"/>
        <c:numFmt formatCode="General" sourceLinked="1"/>
        <c:majorTickMark val="none"/>
        <c:minorTickMark val="none"/>
        <c:tickLblPos val="nextTo"/>
        <c:crossAx val="4152545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753968205140284E-2"/>
          <c:y val="5.1766372352602473E-2"/>
          <c:w val="0.48900556517789751"/>
          <c:h val="0.92167425804553726"/>
        </c:manualLayout>
      </c:layout>
      <c:doughnutChart>
        <c:varyColors val="1"/>
        <c:ser>
          <c:idx val="0"/>
          <c:order val="0"/>
          <c:tx>
            <c:strRef>
              <c:f>Лист1!$B$1</c:f>
              <c:strCache>
                <c:ptCount val="1"/>
                <c:pt idx="0">
                  <c:v>Ряд 1</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AD3-47F8-9C81-5EBB51498B53}"/>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AD3-47F8-9C81-5EBB51498B53}"/>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AD3-47F8-9C81-5EBB51498B53}"/>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1AD3-47F8-9C81-5EBB51498B53}"/>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1AD3-47F8-9C81-5EBB51498B53}"/>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1AD3-47F8-9C81-5EBB51498B53}"/>
              </c:ext>
            </c:extLst>
          </c:dPt>
          <c:dLbls>
            <c:spPr>
              <a:noFill/>
              <a:ln>
                <a:noFill/>
              </a:ln>
              <a:effectLst>
                <a:outerShdw blurRad="50800" dist="38100" dir="2700000" algn="tl" rotWithShape="0">
                  <a:prstClr val="black">
                    <a:alpha val="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ru-RU"/>
              </a:p>
            </c:txP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Лист1!$A$2:$A$7</c:f>
              <c:strCache>
                <c:ptCount val="6"/>
                <c:pt idx="0">
                  <c:v>N\A</c:v>
                </c:pt>
                <c:pt idx="1">
                  <c:v>90 000 RUB t0 140 00 RUB</c:v>
                </c:pt>
                <c:pt idx="2">
                  <c:v>141 000 RUB to 190 000 RUB</c:v>
                </c:pt>
                <c:pt idx="3">
                  <c:v>191 000 RUB to 245 000 RUB</c:v>
                </c:pt>
                <c:pt idx="4">
                  <c:v>246 000 RUB to 295 000 RUB</c:v>
                </c:pt>
                <c:pt idx="5">
                  <c:v>Above 295 000 RUB</c:v>
                </c:pt>
              </c:strCache>
            </c:strRef>
          </c:cat>
          <c:val>
            <c:numRef>
              <c:f>Лист1!$B$2:$B$7</c:f>
              <c:numCache>
                <c:formatCode>General</c:formatCode>
                <c:ptCount val="6"/>
                <c:pt idx="0">
                  <c:v>61</c:v>
                </c:pt>
                <c:pt idx="1">
                  <c:v>37</c:v>
                </c:pt>
                <c:pt idx="2">
                  <c:v>26</c:v>
                </c:pt>
                <c:pt idx="3">
                  <c:v>19</c:v>
                </c:pt>
                <c:pt idx="4">
                  <c:v>12</c:v>
                </c:pt>
                <c:pt idx="5">
                  <c:v>7</c:v>
                </c:pt>
              </c:numCache>
            </c:numRef>
          </c:val>
          <c:extLst>
            <c:ext xmlns:c16="http://schemas.microsoft.com/office/drawing/2014/chart" uri="{C3380CC4-5D6E-409C-BE32-E72D297353CC}">
              <c16:uniqueId val="{00000000-20D3-420D-93C0-C9564315FC17}"/>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r"/>
      <c:layout>
        <c:manualLayout>
          <c:xMode val="edge"/>
          <c:yMode val="edge"/>
          <c:x val="0.53828916521222792"/>
          <c:y val="2.2000359701698493E-3"/>
          <c:w val="0.45936240476421919"/>
          <c:h val="0.9955999280596602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ru-RU"/>
        </a:p>
      </c:txPr>
    </c:legend>
    <c:plotVisOnly val="1"/>
    <c:dispBlanksAs val="gap"/>
    <c:showDLblsOverMax val="0"/>
  </c:chart>
  <c:spPr>
    <a:noFill/>
    <a:ln w="9525" cap="flat" cmpd="sng" algn="ctr">
      <a:noFill/>
      <a:round/>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661047868140265"/>
          <c:y val="0.12385090881326326"/>
          <c:w val="0.42100419759766422"/>
          <c:h val="0.73439535875481932"/>
        </c:manualLayout>
      </c:layout>
      <c:radarChart>
        <c:radarStyle val="marker"/>
        <c:varyColors val="0"/>
        <c:ser>
          <c:idx val="0"/>
          <c:order val="0"/>
          <c:tx>
            <c:strRef>
              <c:f>Лист1!$B$1</c:f>
              <c:strCache>
                <c:ptCount val="1"/>
                <c:pt idx="0">
                  <c:v>Ряд 1</c:v>
                </c:pt>
              </c:strCache>
            </c:strRef>
          </c:tx>
          <c:spPr>
            <a:ln w="50800" cap="rnd">
              <a:solidFill>
                <a:schemeClr val="accent1"/>
              </a:solidFill>
              <a:round/>
            </a:ln>
            <a:effectLst/>
          </c:spPr>
          <c:marker>
            <c:symbol val="none"/>
          </c:marker>
          <c:dLbls>
            <c:dLbl>
              <c:idx val="0"/>
              <c:layout>
                <c:manualLayout>
                  <c:x val="3.8629831314375448E-3"/>
                  <c:y val="-2.840199785211888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2C5-4265-8849-D4B3616D8DC1}"/>
                </c:ext>
              </c:extLst>
            </c:dLbl>
            <c:dLbl>
              <c:idx val="1"/>
              <c:layout>
                <c:manualLayout>
                  <c:x val="3.7342170270562934E-2"/>
                  <c:y val="4.868913917506093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12C5-4265-8849-D4B3616D8DC1}"/>
                </c:ext>
              </c:extLst>
            </c:dLbl>
            <c:dLbl>
              <c:idx val="2"/>
              <c:layout>
                <c:manualLayout>
                  <c:x val="1.158894939431254E-2"/>
                  <c:y val="7.911985115947402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12C5-4265-8849-D4B3616D8DC1}"/>
                </c:ext>
              </c:extLst>
            </c:dLbl>
            <c:dLbl>
              <c:idx val="3"/>
              <c:layout>
                <c:manualLayout>
                  <c:x val="-1.673959356956279E-2"/>
                  <c:y val="1.21722847937652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12C5-4265-8849-D4B3616D8DC1}"/>
                </c:ext>
              </c:extLst>
            </c:dLbl>
            <c:dLbl>
              <c:idx val="4"/>
              <c:layout>
                <c:manualLayout>
                  <c:x val="-7.7259662628750897E-3"/>
                  <c:y val="-4.05742826458841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12C5-4265-8849-D4B3616D8DC1}"/>
                </c:ext>
              </c:extLst>
            </c:dLbl>
            <c:dLbl>
              <c:idx val="5"/>
              <c:layout>
                <c:manualLayout>
                  <c:x val="-7.7259662628751842E-3"/>
                  <c:y val="-1.62297130583537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12C5-4265-8849-D4B3616D8DC1}"/>
                </c:ext>
              </c:extLst>
            </c:dLbl>
            <c:dLbl>
              <c:idx val="6"/>
              <c:layout>
                <c:manualLayout>
                  <c:x val="1.2876610438125149E-3"/>
                  <c:y val="-2.23158554552362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12C5-4265-8849-D4B3616D8DC1}"/>
                </c:ext>
              </c:extLst>
            </c:dLbl>
            <c:dLbl>
              <c:idx val="7"/>
              <c:layout>
                <c:manualLayout>
                  <c:x val="9.0136273066876039E-3"/>
                  <c:y val="-1.01435706614710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12C5-4265-8849-D4B3616D8DC1}"/>
                </c:ext>
              </c:extLst>
            </c:dLbl>
            <c:dLbl>
              <c:idx val="8"/>
              <c:layout>
                <c:manualLayout>
                  <c:x val="9.0136273066876039E-3"/>
                  <c:y val="-2.028714132294131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2C5-4265-8849-D4B3616D8DC1}"/>
                </c:ext>
              </c:extLst>
            </c:dLbl>
            <c:dLbl>
              <c:idx val="9"/>
              <c:layout>
                <c:manualLayout>
                  <c:x val="1.1588949394312634E-2"/>
                  <c:y val="4.05742826458841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2C5-4265-8849-D4B3616D8DC1}"/>
                </c:ext>
              </c:extLst>
            </c:dLbl>
            <c:dLbl>
              <c:idx val="10"/>
              <c:layout>
                <c:manualLayout>
                  <c:x val="2.8328542963875377E-2"/>
                  <c:y val="2.028714132294205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2C5-4265-8849-D4B3616D8DC1}"/>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Лист1!$A$5:$A$15</c:f>
              <c:strCache>
                <c:ptCount val="11"/>
                <c:pt idx="0">
                  <c:v>Brand development</c:v>
                </c:pt>
                <c:pt idx="1">
                  <c:v>Marketing research</c:v>
                </c:pt>
                <c:pt idx="2">
                  <c:v>Digital marketing</c:v>
                </c:pt>
                <c:pt idx="3">
                  <c:v>Content marketing</c:v>
                </c:pt>
                <c:pt idx="4">
                  <c:v>BTL</c:v>
                </c:pt>
                <c:pt idx="5">
                  <c:v>Pricing</c:v>
                </c:pt>
                <c:pt idx="6">
                  <c:v>Product development</c:v>
                </c:pt>
                <c:pt idx="7">
                  <c:v>Sales</c:v>
                </c:pt>
                <c:pt idx="8">
                  <c:v>CRM</c:v>
                </c:pt>
                <c:pt idx="9">
                  <c:v>Efficiency</c:v>
                </c:pt>
                <c:pt idx="10">
                  <c:v>PR &amp; Advertizing</c:v>
                </c:pt>
              </c:strCache>
            </c:strRef>
          </c:cat>
          <c:val>
            <c:numRef>
              <c:f>Лист1!$B$5:$B$15</c:f>
              <c:numCache>
                <c:formatCode>General</c:formatCode>
                <c:ptCount val="11"/>
                <c:pt idx="0">
                  <c:v>50</c:v>
                </c:pt>
                <c:pt idx="1">
                  <c:v>75</c:v>
                </c:pt>
                <c:pt idx="2">
                  <c:v>83</c:v>
                </c:pt>
                <c:pt idx="3">
                  <c:v>73</c:v>
                </c:pt>
                <c:pt idx="4">
                  <c:v>65</c:v>
                </c:pt>
                <c:pt idx="5">
                  <c:v>70</c:v>
                </c:pt>
                <c:pt idx="6">
                  <c:v>70</c:v>
                </c:pt>
                <c:pt idx="7">
                  <c:v>75</c:v>
                </c:pt>
                <c:pt idx="8">
                  <c:v>70</c:v>
                </c:pt>
                <c:pt idx="9">
                  <c:v>65</c:v>
                </c:pt>
                <c:pt idx="10">
                  <c:v>73</c:v>
                </c:pt>
              </c:numCache>
            </c:numRef>
          </c:val>
          <c:extLst>
            <c:ext xmlns:c16="http://schemas.microsoft.com/office/drawing/2014/chart" uri="{C3380CC4-5D6E-409C-BE32-E72D297353CC}">
              <c16:uniqueId val="{00000000-12C5-4265-8849-D4B3616D8DC1}"/>
            </c:ext>
          </c:extLst>
        </c:ser>
        <c:dLbls>
          <c:showLegendKey val="0"/>
          <c:showVal val="1"/>
          <c:showCatName val="0"/>
          <c:showSerName val="0"/>
          <c:showPercent val="0"/>
          <c:showBubbleSize val="0"/>
        </c:dLbls>
        <c:axId val="422983736"/>
        <c:axId val="422979472"/>
      </c:radarChart>
      <c:catAx>
        <c:axId val="422983736"/>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ru-RU"/>
          </a:p>
        </c:txPr>
        <c:crossAx val="422979472"/>
        <c:crosses val="autoZero"/>
        <c:auto val="1"/>
        <c:lblAlgn val="ctr"/>
        <c:lblOffset val="100"/>
        <c:noMultiLvlLbl val="0"/>
      </c:catAx>
      <c:valAx>
        <c:axId val="422979472"/>
        <c:scaling>
          <c:orientation val="minMax"/>
        </c:scaling>
        <c:delete val="1"/>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crossAx val="422983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Лист1!$B$1</c:f>
              <c:strCache>
                <c:ptCount val="1"/>
                <c:pt idx="0">
                  <c:v>Ряд 1</c:v>
                </c:pt>
              </c:strCache>
            </c:strRef>
          </c:tx>
          <c:spPr>
            <a:ln w="50800" cap="rnd">
              <a:solidFill>
                <a:schemeClr val="accent1"/>
              </a:solidFill>
              <a:round/>
            </a:ln>
            <a:effectLst>
              <a:outerShdw dist="12700" rotWithShape="0">
                <a:srgbClr val="000000"/>
              </a:outerShdw>
            </a:effectLst>
          </c:spPr>
          <c:marker>
            <c:symbol val="none"/>
          </c:marker>
          <c:dPt>
            <c:idx val="10"/>
            <c:marker>
              <c:symbol val="none"/>
            </c:marker>
            <c:bubble3D val="0"/>
            <c:spPr>
              <a:ln w="50800" cap="rnd">
                <a:solidFill>
                  <a:schemeClr val="accent1"/>
                </a:solidFill>
                <a:round/>
              </a:ln>
              <a:effectLst>
                <a:outerShdw dist="12700" rotWithShape="0">
                  <a:srgbClr val="000000"/>
                </a:outerShdw>
              </a:effectLst>
            </c:spPr>
            <c:extLst>
              <c:ext xmlns:c16="http://schemas.microsoft.com/office/drawing/2014/chart" uri="{C3380CC4-5D6E-409C-BE32-E72D297353CC}">
                <c16:uniqueId val="{0000000A-617C-40F9-A9B5-21ED7ED22EB8}"/>
              </c:ext>
            </c:extLst>
          </c:dPt>
          <c:dLbls>
            <c:dLbl>
              <c:idx val="0"/>
              <c:layout>
                <c:manualLayout>
                  <c:x val="0"/>
                  <c:y val="-1.55297992544167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17C-40F9-A9B5-21ED7ED22EB8}"/>
                </c:ext>
              </c:extLst>
            </c:dLbl>
            <c:dLbl>
              <c:idx val="1"/>
              <c:layout>
                <c:manualLayout>
                  <c:x val="-5.5555550695053245E-3"/>
                  <c:y val="1.941224906802080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17C-40F9-A9B5-21ED7ED22EB8}"/>
                </c:ext>
              </c:extLst>
            </c:dLbl>
            <c:dLbl>
              <c:idx val="2"/>
              <c:layout>
                <c:manualLayout>
                  <c:x val="-3.3333330417032276E-3"/>
                  <c:y val="5.82367472040625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17C-40F9-A9B5-21ED7ED22EB8}"/>
                </c:ext>
              </c:extLst>
            </c:dLbl>
            <c:dLbl>
              <c:idx val="3"/>
              <c:layout>
                <c:manualLayout>
                  <c:x val="1.3333332166812503E-2"/>
                  <c:y val="-1.941224906802097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617C-40F9-A9B5-21ED7ED22EB8}"/>
                </c:ext>
              </c:extLst>
            </c:dLbl>
            <c:dLbl>
              <c:idx val="4"/>
              <c:layout>
                <c:manualLayout>
                  <c:x val="1.1111110139010486E-3"/>
                  <c:y val="1.35885743476146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617C-40F9-A9B5-21ED7ED22EB8}"/>
                </c:ext>
              </c:extLst>
            </c:dLbl>
            <c:dLbl>
              <c:idx val="5"/>
              <c:layout>
                <c:manualLayout>
                  <c:x val="6.6666660834062107E-3"/>
                  <c:y val="5.823674720406293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617C-40F9-A9B5-21ED7ED22EB8}"/>
                </c:ext>
              </c:extLst>
            </c:dLbl>
            <c:dLbl>
              <c:idx val="6"/>
              <c:layout>
                <c:manualLayout>
                  <c:x val="1.9999998250218875E-2"/>
                  <c:y val="-7.182532155167761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617C-40F9-A9B5-21ED7ED22EB8}"/>
                </c:ext>
              </c:extLst>
            </c:dLbl>
            <c:dLbl>
              <c:idx val="7"/>
              <c:layout>
                <c:manualLayout>
                  <c:x val="0"/>
                  <c:y val="2.911837360203146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617C-40F9-A9B5-21ED7ED22EB8}"/>
                </c:ext>
              </c:extLst>
            </c:dLbl>
            <c:dLbl>
              <c:idx val="8"/>
              <c:layout>
                <c:manualLayout>
                  <c:x val="-4.4444440556041945E-3"/>
                  <c:y val="1.358857434761454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617C-40F9-A9B5-21ED7ED22EB8}"/>
                </c:ext>
              </c:extLst>
            </c:dLbl>
            <c:dLbl>
              <c:idx val="9"/>
              <c:layout>
                <c:manualLayout>
                  <c:x val="-3.3333330417031461E-3"/>
                  <c:y val="7.764899627208391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617C-40F9-A9B5-21ED7ED22EB8}"/>
                </c:ext>
              </c:extLst>
            </c:dLbl>
            <c:dLbl>
              <c:idx val="10"/>
              <c:layout>
                <c:manualLayout>
                  <c:x val="-8.888888111208389E-3"/>
                  <c:y val="7.764899627208391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617C-40F9-A9B5-21ED7ED22EB8}"/>
                </c:ext>
              </c:extLst>
            </c:dLbl>
            <c:dLbl>
              <c:idx val="11"/>
              <c:layout>
                <c:manualLayout>
                  <c:x val="3.3333330417031459E-2"/>
                  <c:y val="-2.717714869522937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617C-40F9-A9B5-21ED7ED22EB8}"/>
                </c:ext>
              </c:extLst>
            </c:dLbl>
            <c:dLbl>
              <c:idx val="12"/>
              <c:layout>
                <c:manualLayout>
                  <c:x val="-6.6666660834062922E-3"/>
                  <c:y val="-3.88244981360419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617C-40F9-A9B5-21ED7ED22EB8}"/>
                </c:ext>
              </c:extLst>
            </c:dLbl>
            <c:dLbl>
              <c:idx val="13"/>
              <c:layout>
                <c:manualLayout>
                  <c:x val="4.8888884611646061E-2"/>
                  <c:y val="4.270694794964616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617C-40F9-A9B5-21ED7ED22EB8}"/>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2"/>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Лист1!$A$2:$A$15</c:f>
              <c:strCache>
                <c:ptCount val="14"/>
                <c:pt idx="0">
                  <c:v>Strategy</c:v>
                </c:pt>
                <c:pt idx="1">
                  <c:v>Management</c:v>
                </c:pt>
                <c:pt idx="2">
                  <c:v>Budget and planning</c:v>
                </c:pt>
                <c:pt idx="3">
                  <c:v>Brand development</c:v>
                </c:pt>
                <c:pt idx="4">
                  <c:v>Marketing research</c:v>
                </c:pt>
                <c:pt idx="5">
                  <c:v>Digital marketing</c:v>
                </c:pt>
                <c:pt idx="6">
                  <c:v>Content marketing</c:v>
                </c:pt>
                <c:pt idx="7">
                  <c:v>BTL</c:v>
                </c:pt>
                <c:pt idx="8">
                  <c:v>Pricing</c:v>
                </c:pt>
                <c:pt idx="9">
                  <c:v>Product development</c:v>
                </c:pt>
                <c:pt idx="10">
                  <c:v>Sales</c:v>
                </c:pt>
                <c:pt idx="11">
                  <c:v>CRM</c:v>
                </c:pt>
                <c:pt idx="12">
                  <c:v>Efficiency</c:v>
                </c:pt>
                <c:pt idx="13">
                  <c:v>PR &amp; Advertizing</c:v>
                </c:pt>
              </c:strCache>
            </c:strRef>
          </c:cat>
          <c:val>
            <c:numRef>
              <c:f>Лист1!$B$2:$B$15</c:f>
              <c:numCache>
                <c:formatCode>General</c:formatCode>
                <c:ptCount val="14"/>
                <c:pt idx="0">
                  <c:v>50</c:v>
                </c:pt>
                <c:pt idx="1">
                  <c:v>75</c:v>
                </c:pt>
                <c:pt idx="2">
                  <c:v>75</c:v>
                </c:pt>
                <c:pt idx="3">
                  <c:v>50</c:v>
                </c:pt>
                <c:pt idx="4">
                  <c:v>63</c:v>
                </c:pt>
                <c:pt idx="5">
                  <c:v>63</c:v>
                </c:pt>
                <c:pt idx="6">
                  <c:v>88</c:v>
                </c:pt>
                <c:pt idx="7">
                  <c:v>56</c:v>
                </c:pt>
                <c:pt idx="8">
                  <c:v>50</c:v>
                </c:pt>
                <c:pt idx="9">
                  <c:v>63</c:v>
                </c:pt>
                <c:pt idx="10">
                  <c:v>50</c:v>
                </c:pt>
                <c:pt idx="11">
                  <c:v>88</c:v>
                </c:pt>
                <c:pt idx="12">
                  <c:v>63</c:v>
                </c:pt>
                <c:pt idx="13">
                  <c:v>94</c:v>
                </c:pt>
              </c:numCache>
            </c:numRef>
          </c:val>
          <c:extLst>
            <c:ext xmlns:c16="http://schemas.microsoft.com/office/drawing/2014/chart" uri="{C3380CC4-5D6E-409C-BE32-E72D297353CC}">
              <c16:uniqueId val="{0000000E-617C-40F9-A9B5-21ED7ED22EB8}"/>
            </c:ext>
          </c:extLst>
        </c:ser>
        <c:dLbls>
          <c:showLegendKey val="0"/>
          <c:showVal val="1"/>
          <c:showCatName val="0"/>
          <c:showSerName val="0"/>
          <c:showPercent val="0"/>
          <c:showBubbleSize val="0"/>
        </c:dLbls>
        <c:axId val="378188520"/>
        <c:axId val="378187864"/>
      </c:radarChart>
      <c:catAx>
        <c:axId val="378188520"/>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2400" b="0" i="0" u="none" strike="noStrike" kern="1200" baseline="0">
                <a:solidFill>
                  <a:schemeClr val="tx2"/>
                </a:solidFill>
                <a:latin typeface="+mn-lt"/>
                <a:ea typeface="+mn-ea"/>
                <a:cs typeface="+mn-cs"/>
              </a:defRPr>
            </a:pPr>
            <a:endParaRPr lang="ru-RU"/>
          </a:p>
        </c:txPr>
        <c:crossAx val="378187864"/>
        <c:crosses val="autoZero"/>
        <c:auto val="1"/>
        <c:lblAlgn val="ctr"/>
        <c:lblOffset val="100"/>
        <c:noMultiLvlLbl val="0"/>
      </c:catAx>
      <c:valAx>
        <c:axId val="378187864"/>
        <c:scaling>
          <c:orientation val="minMax"/>
        </c:scaling>
        <c:delete val="1"/>
        <c:axPos val="l"/>
        <c:majorGridlines>
          <c:spPr>
            <a:ln w="9525" cap="flat" cmpd="sng" algn="ctr">
              <a:solidFill>
                <a:schemeClr val="tx2">
                  <a:lumMod val="15000"/>
                  <a:lumOff val="85000"/>
                </a:schemeClr>
              </a:solidFill>
              <a:round/>
            </a:ln>
            <a:effectLst/>
          </c:spPr>
        </c:majorGridlines>
        <c:minorGridlines>
          <c:spPr>
            <a:ln>
              <a:solidFill>
                <a:schemeClr val="tx2">
                  <a:lumMod val="5000"/>
                  <a:lumOff val="95000"/>
                </a:schemeClr>
              </a:solidFill>
            </a:ln>
            <a:effectLst/>
          </c:spPr>
        </c:minorGridlines>
        <c:numFmt formatCode="General" sourceLinked="1"/>
        <c:majorTickMark val="none"/>
        <c:minorTickMark val="none"/>
        <c:tickLblPos val="nextTo"/>
        <c:crossAx val="378188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Лист1!$B$1</c:f>
              <c:strCache>
                <c:ptCount val="1"/>
                <c:pt idx="0">
                  <c:v>Ряд 1</c:v>
                </c:pt>
              </c:strCache>
            </c:strRef>
          </c:tx>
          <c:spPr>
            <a:ln w="50800" cap="rnd">
              <a:solidFill>
                <a:schemeClr val="accent1"/>
              </a:solidFill>
              <a:round/>
            </a:ln>
            <a:effectLst/>
          </c:spPr>
          <c:marker>
            <c:symbol val="none"/>
          </c:marker>
          <c:dLbls>
            <c:dLbl>
              <c:idx val="0"/>
              <c:layout>
                <c:manualLayout>
                  <c:x val="0"/>
                  <c:y val="-1.376617874415287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A28C-450E-9D50-56FFA7981216}"/>
                </c:ext>
              </c:extLst>
            </c:dLbl>
            <c:dLbl>
              <c:idx val="1"/>
              <c:layout>
                <c:manualLayout>
                  <c:x val="-1.4444443180713714E-2"/>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A28C-450E-9D50-56FFA7981216}"/>
                </c:ext>
              </c:extLst>
            </c:dLbl>
            <c:dLbl>
              <c:idx val="2"/>
              <c:layout>
                <c:manualLayout>
                  <c:x val="5.5555550695051614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28C-450E-9D50-56FFA7981216}"/>
                </c:ext>
              </c:extLst>
            </c:dLbl>
            <c:dLbl>
              <c:idx val="3"/>
              <c:layout>
                <c:manualLayout>
                  <c:x val="-3.3333330417032276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A28C-450E-9D50-56FFA7981216}"/>
                </c:ext>
              </c:extLst>
            </c:dLbl>
            <c:dLbl>
              <c:idx val="4"/>
              <c:layout>
                <c:manualLayout>
                  <c:x val="-1.888888723631791E-2"/>
                  <c:y val="-3.933193926900816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28C-450E-9D50-56FFA7981216}"/>
                </c:ext>
              </c:extLst>
            </c:dLbl>
            <c:dLbl>
              <c:idx val="5"/>
              <c:layout>
                <c:manualLayout>
                  <c:x val="1.1111110139010486E-3"/>
                  <c:y val="1.76993726710535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A28C-450E-9D50-56FFA7981216}"/>
                </c:ext>
              </c:extLst>
            </c:dLbl>
            <c:dLbl>
              <c:idx val="6"/>
              <c:layout>
                <c:manualLayout>
                  <c:x val="-6.6666660834062922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A28C-450E-9D50-56FFA7981216}"/>
                </c:ext>
              </c:extLst>
            </c:dLbl>
            <c:dLbl>
              <c:idx val="7"/>
              <c:layout>
                <c:manualLayout>
                  <c:x val="1.1111110139010486E-2"/>
                  <c:y val="4.326513319590898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A28C-450E-9D50-56FFA7981216}"/>
                </c:ext>
              </c:extLst>
            </c:dLbl>
            <c:dLbl>
              <c:idx val="8"/>
              <c:layout>
                <c:manualLayout>
                  <c:x val="5.5555550695052429E-3"/>
                  <c:y val="7.669728157456592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28C-450E-9D50-56FFA7981216}"/>
                </c:ext>
              </c:extLst>
            </c:dLbl>
            <c:dLbl>
              <c:idx val="9"/>
              <c:layout>
                <c:manualLayout>
                  <c:x val="-9.9999991251094374E-3"/>
                  <c:y val="9.832984817252041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A28C-450E-9D50-56FFA7981216}"/>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Лист1!$A$2:$A$11</c:f>
              <c:strCache>
                <c:ptCount val="10"/>
                <c:pt idx="0">
                  <c:v>WEB-analytis</c:v>
                </c:pt>
                <c:pt idx="1">
                  <c:v>Performance marketing</c:v>
                </c:pt>
                <c:pt idx="2">
                  <c:v>Product launch</c:v>
                </c:pt>
                <c:pt idx="3">
                  <c:v>KPI</c:v>
                </c:pt>
                <c:pt idx="4">
                  <c:v>Sales</c:v>
                </c:pt>
                <c:pt idx="5">
                  <c:v>Data bases</c:v>
                </c:pt>
                <c:pt idx="6">
                  <c:v>Strategic planning</c:v>
                </c:pt>
                <c:pt idx="7">
                  <c:v>Communication</c:v>
                </c:pt>
                <c:pt idx="8">
                  <c:v>Organizational skills</c:v>
                </c:pt>
                <c:pt idx="9">
                  <c:v>Ceativity</c:v>
                </c:pt>
              </c:strCache>
            </c:strRef>
          </c:cat>
          <c:val>
            <c:numRef>
              <c:f>Лист1!$B$2:$B$11</c:f>
              <c:numCache>
                <c:formatCode>General</c:formatCode>
                <c:ptCount val="10"/>
                <c:pt idx="0">
                  <c:v>65</c:v>
                </c:pt>
                <c:pt idx="1">
                  <c:v>100</c:v>
                </c:pt>
                <c:pt idx="2">
                  <c:v>65</c:v>
                </c:pt>
                <c:pt idx="3">
                  <c:v>75</c:v>
                </c:pt>
                <c:pt idx="4">
                  <c:v>80</c:v>
                </c:pt>
                <c:pt idx="5">
                  <c:v>55</c:v>
                </c:pt>
                <c:pt idx="6">
                  <c:v>70</c:v>
                </c:pt>
                <c:pt idx="7">
                  <c:v>90</c:v>
                </c:pt>
                <c:pt idx="8">
                  <c:v>95</c:v>
                </c:pt>
                <c:pt idx="9">
                  <c:v>65</c:v>
                </c:pt>
              </c:numCache>
            </c:numRef>
          </c:val>
          <c:extLst>
            <c:ext xmlns:c16="http://schemas.microsoft.com/office/drawing/2014/chart" uri="{C3380CC4-5D6E-409C-BE32-E72D297353CC}">
              <c16:uniqueId val="{00000000-A28C-450E-9D50-56FFA7981216}"/>
            </c:ext>
          </c:extLst>
        </c:ser>
        <c:dLbls>
          <c:showLegendKey val="0"/>
          <c:showVal val="1"/>
          <c:showCatName val="0"/>
          <c:showSerName val="0"/>
          <c:showPercent val="0"/>
          <c:showBubbleSize val="0"/>
        </c:dLbls>
        <c:axId val="430891488"/>
        <c:axId val="430886896"/>
      </c:radarChart>
      <c:catAx>
        <c:axId val="430891488"/>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ru-RU"/>
          </a:p>
        </c:txPr>
        <c:crossAx val="430886896"/>
        <c:crosses val="autoZero"/>
        <c:auto val="1"/>
        <c:lblAlgn val="ctr"/>
        <c:lblOffset val="100"/>
        <c:noMultiLvlLbl val="0"/>
      </c:catAx>
      <c:valAx>
        <c:axId val="430886896"/>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430891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269054619505235"/>
          <c:y val="0.12892067397293316"/>
          <c:w val="0.4179257173186548"/>
          <c:h val="0.71365322951473897"/>
        </c:manualLayout>
      </c:layout>
      <c:radarChart>
        <c:radarStyle val="marker"/>
        <c:varyColors val="0"/>
        <c:ser>
          <c:idx val="0"/>
          <c:order val="0"/>
          <c:tx>
            <c:strRef>
              <c:f>Лист1!$B$1</c:f>
              <c:strCache>
                <c:ptCount val="1"/>
                <c:pt idx="0">
                  <c:v>Ряд 1</c:v>
                </c:pt>
              </c:strCache>
            </c:strRef>
          </c:tx>
          <c:spPr>
            <a:ln w="50800" cap="rnd">
              <a:solidFill>
                <a:schemeClr val="accent1"/>
              </a:solidFill>
              <a:round/>
            </a:ln>
            <a:effectLst/>
          </c:spPr>
          <c:marker>
            <c:symbol val="none"/>
          </c:marker>
          <c:dLbls>
            <c:dLbl>
              <c:idx val="0"/>
              <c:layout>
                <c:manualLayout>
                  <c:x val="-3.8085973698016598E-2"/>
                  <c:y val="4.436117103567754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A28C-450E-9D50-56FFA7981216}"/>
                </c:ext>
              </c:extLst>
            </c:dLbl>
            <c:dLbl>
              <c:idx val="1"/>
              <c:layout>
                <c:manualLayout>
                  <c:x val="3.0523739425345989E-2"/>
                  <c:y val="0.1191272283047922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A28C-450E-9D50-56FFA7981216}"/>
                </c:ext>
              </c:extLst>
            </c:dLbl>
            <c:dLbl>
              <c:idx val="2"/>
              <c:layout>
                <c:manualLayout>
                  <c:x val="2.2143582642552177E-2"/>
                  <c:y val="-2.090397652888946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28C-450E-9D50-56FFA7981216}"/>
                </c:ext>
              </c:extLst>
            </c:dLbl>
            <c:dLbl>
              <c:idx val="3"/>
              <c:layout>
                <c:manualLayout>
                  <c:x val="6.677276116496292E-3"/>
                  <c:y val="3.859828737027227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A28C-450E-9D50-56FFA7981216}"/>
                </c:ext>
              </c:extLst>
            </c:dLbl>
            <c:dLbl>
              <c:idx val="4"/>
              <c:layout>
                <c:manualLayout>
                  <c:x val="2.9296873873613056E-3"/>
                  <c:y val="-3.295898500859260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28C-450E-9D50-56FFA7981216}"/>
                </c:ext>
              </c:extLst>
            </c:dLbl>
            <c:dLbl>
              <c:idx val="5"/>
              <c:layout>
                <c:manualLayout>
                  <c:x val="-5.3710314968815466E-17"/>
                  <c:y val="8.78906266895805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A28C-450E-9D50-56FFA7981216}"/>
                </c:ext>
              </c:extLst>
            </c:dLbl>
            <c:dLbl>
              <c:idx val="6"/>
              <c:layout>
                <c:manualLayout>
                  <c:x val="-2.6833098504106132E-2"/>
                  <c:y val="3.574998963779259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A28C-450E-9D50-56FFA7981216}"/>
                </c:ext>
              </c:extLst>
            </c:dLbl>
            <c:dLbl>
              <c:idx val="7"/>
              <c:layout>
                <c:manualLayout>
                  <c:x val="1.769828684053464E-3"/>
                  <c:y val="4.352950101744150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A28C-450E-9D50-56FFA7981216}"/>
                </c:ext>
              </c:extLst>
            </c:dLbl>
            <c:dLbl>
              <c:idx val="8"/>
              <c:layout>
                <c:manualLayout>
                  <c:x val="-6.368824516364102E-4"/>
                  <c:y val="9.531405269448060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28C-450E-9D50-56FFA7981216}"/>
                </c:ext>
              </c:extLst>
            </c:dLbl>
            <c:dLbl>
              <c:idx val="9"/>
              <c:layout>
                <c:manualLayout>
                  <c:x val="-1.55803109384912E-2"/>
                  <c:y val="-3.800723005252629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411-439D-907F-AAE4930C1DA5}"/>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Лист1!$A$2:$A$11</c:f>
              <c:strCache>
                <c:ptCount val="10"/>
                <c:pt idx="0">
                  <c:v>WEB-analytis</c:v>
                </c:pt>
                <c:pt idx="1">
                  <c:v>Performance marketing</c:v>
                </c:pt>
                <c:pt idx="2">
                  <c:v>Product launch</c:v>
                </c:pt>
                <c:pt idx="3">
                  <c:v>KPI</c:v>
                </c:pt>
                <c:pt idx="4">
                  <c:v>Sales</c:v>
                </c:pt>
                <c:pt idx="5">
                  <c:v>Data bases</c:v>
                </c:pt>
                <c:pt idx="6">
                  <c:v>Strategic planning</c:v>
                </c:pt>
                <c:pt idx="7">
                  <c:v>Communication</c:v>
                </c:pt>
                <c:pt idx="8">
                  <c:v>Organizational skills</c:v>
                </c:pt>
                <c:pt idx="9">
                  <c:v>Ceativity</c:v>
                </c:pt>
              </c:strCache>
            </c:strRef>
          </c:cat>
          <c:val>
            <c:numRef>
              <c:f>Лист1!$B$2:$B$11</c:f>
              <c:numCache>
                <c:formatCode>General</c:formatCode>
                <c:ptCount val="10"/>
                <c:pt idx="0">
                  <c:v>88</c:v>
                </c:pt>
                <c:pt idx="1">
                  <c:v>100</c:v>
                </c:pt>
                <c:pt idx="2">
                  <c:v>63</c:v>
                </c:pt>
                <c:pt idx="3">
                  <c:v>63</c:v>
                </c:pt>
                <c:pt idx="4">
                  <c:v>75</c:v>
                </c:pt>
                <c:pt idx="5">
                  <c:v>75</c:v>
                </c:pt>
                <c:pt idx="6">
                  <c:v>50</c:v>
                </c:pt>
                <c:pt idx="7">
                  <c:v>88</c:v>
                </c:pt>
                <c:pt idx="8">
                  <c:v>100</c:v>
                </c:pt>
                <c:pt idx="9">
                  <c:v>63</c:v>
                </c:pt>
              </c:numCache>
            </c:numRef>
          </c:val>
          <c:extLst>
            <c:ext xmlns:c16="http://schemas.microsoft.com/office/drawing/2014/chart" uri="{C3380CC4-5D6E-409C-BE32-E72D297353CC}">
              <c16:uniqueId val="{00000000-A28C-450E-9D50-56FFA7981216}"/>
            </c:ext>
          </c:extLst>
        </c:ser>
        <c:dLbls>
          <c:showLegendKey val="0"/>
          <c:showVal val="1"/>
          <c:showCatName val="0"/>
          <c:showSerName val="0"/>
          <c:showPercent val="0"/>
          <c:showBubbleSize val="0"/>
        </c:dLbls>
        <c:axId val="430891488"/>
        <c:axId val="430886896"/>
      </c:radarChart>
      <c:catAx>
        <c:axId val="430891488"/>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ru-RU"/>
          </a:p>
        </c:txPr>
        <c:crossAx val="430886896"/>
        <c:crosses val="autoZero"/>
        <c:auto val="1"/>
        <c:lblAlgn val="ctr"/>
        <c:lblOffset val="100"/>
        <c:noMultiLvlLbl val="0"/>
      </c:catAx>
      <c:valAx>
        <c:axId val="430886896"/>
        <c:scaling>
          <c:orientation val="minMax"/>
        </c:scaling>
        <c:delete val="1"/>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crossAx val="430891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403520642203594"/>
          <c:y val="0.13018469091780621"/>
          <c:w val="0.46910766482860061"/>
          <c:h val="0.77659161611877703"/>
        </c:manualLayout>
      </c:layout>
      <c:radarChart>
        <c:radarStyle val="marker"/>
        <c:varyColors val="0"/>
        <c:ser>
          <c:idx val="0"/>
          <c:order val="0"/>
          <c:tx>
            <c:strRef>
              <c:f>Лист1!$B$1</c:f>
              <c:strCache>
                <c:ptCount val="1"/>
                <c:pt idx="0">
                  <c:v>Ряд 1</c:v>
                </c:pt>
              </c:strCache>
            </c:strRef>
          </c:tx>
          <c:spPr>
            <a:ln w="76200" cap="rnd" cmpd="sng" algn="ctr">
              <a:solidFill>
                <a:schemeClr val="accent2"/>
              </a:solidFill>
              <a:prstDash val="solid"/>
              <a:round/>
            </a:ln>
            <a:effectLst/>
          </c:spPr>
          <c:marker>
            <c:symbol val="none"/>
          </c:marker>
          <c:dLbls>
            <c:dLbl>
              <c:idx val="0"/>
              <c:layout>
                <c:manualLayout>
                  <c:x val="4.7424552655830107E-2"/>
                  <c:y val="6.14921639848958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6EE-43EF-AC9F-F43662E79609}"/>
                </c:ext>
              </c:extLst>
            </c:dLbl>
            <c:dLbl>
              <c:idx val="1"/>
              <c:layout>
                <c:manualLayout>
                  <c:x val="2.2447036798929065E-2"/>
                  <c:y val="7.2373653487249792E-2"/>
                </c:manualLayout>
              </c:layout>
              <c:tx>
                <c:rich>
                  <a:bodyPr/>
                  <a:lstStyle/>
                  <a:p>
                    <a:fld id="{DC69D0E9-1935-45EB-8A1F-756DA9A917DB}" type="VALUE">
                      <a:rPr lang="en-US" b="0"/>
                      <a:pPr/>
                      <a:t>[ЗНАЧЕНИЕ]</a:t>
                    </a:fld>
                    <a:endParaRPr lang="ru-RU"/>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66EE-43EF-AC9F-F43662E79609}"/>
                </c:ext>
              </c:extLst>
            </c:dLbl>
            <c:dLbl>
              <c:idx val="2"/>
              <c:layout>
                <c:manualLayout>
                  <c:x val="0"/>
                  <c:y val="4.39453133447902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66EE-43EF-AC9F-F43662E79609}"/>
                </c:ext>
              </c:extLst>
            </c:dLbl>
            <c:dLbl>
              <c:idx val="3"/>
              <c:layout>
                <c:manualLayout>
                  <c:x val="-2.894717911083069E-3"/>
                  <c:y val="3.19411503142226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66EE-43EF-AC9F-F43662E79609}"/>
                </c:ext>
              </c:extLst>
            </c:dLbl>
            <c:dLbl>
              <c:idx val="4"/>
              <c:layout>
                <c:manualLayout>
                  <c:x val="4.3595658900886652E-3"/>
                  <c:y val="1.04943806948926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66EE-43EF-AC9F-F43662E79609}"/>
                </c:ext>
              </c:extLst>
            </c:dLbl>
            <c:dLbl>
              <c:idx val="5"/>
              <c:layout>
                <c:manualLayout>
                  <c:x val="-3.0761717567293709E-2"/>
                  <c:y val="3.076171934135326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66EE-43EF-AC9F-F43662E79609}"/>
                </c:ext>
              </c:extLst>
            </c:dLbl>
            <c:dLbl>
              <c:idx val="6"/>
              <c:layout>
                <c:manualLayout>
                  <c:x val="-3.8085936035696974E-2"/>
                  <c:y val="2.19726566723951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66EE-43EF-AC9F-F43662E79609}"/>
                </c:ext>
              </c:extLst>
            </c:dLbl>
            <c:dLbl>
              <c:idx val="7"/>
              <c:layout>
                <c:manualLayout>
                  <c:x val="-4.4281895357883246E-2"/>
                  <c:y val="-6.076889788229598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66EE-43EF-AC9F-F43662E79609}"/>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Лист1!$A$2:$A$9</c:f>
              <c:strCache>
                <c:ptCount val="8"/>
                <c:pt idx="0">
                  <c:v>Communications</c:v>
                </c:pt>
                <c:pt idx="1">
                  <c:v>Brand development</c:v>
                </c:pt>
                <c:pt idx="2">
                  <c:v>Product development</c:v>
                </c:pt>
                <c:pt idx="3">
                  <c:v>Sales promotion</c:v>
                </c:pt>
                <c:pt idx="4">
                  <c:v>CRM</c:v>
                </c:pt>
                <c:pt idx="5">
                  <c:v>Strategy</c:v>
                </c:pt>
                <c:pt idx="6">
                  <c:v>Sales</c:v>
                </c:pt>
                <c:pt idx="7">
                  <c:v>Pricing</c:v>
                </c:pt>
              </c:strCache>
            </c:strRef>
          </c:cat>
          <c:val>
            <c:numRef>
              <c:f>Лист1!$B$2:$B$9</c:f>
              <c:numCache>
                <c:formatCode>General</c:formatCode>
                <c:ptCount val="8"/>
                <c:pt idx="0">
                  <c:v>77</c:v>
                </c:pt>
                <c:pt idx="1">
                  <c:v>63</c:v>
                </c:pt>
                <c:pt idx="2">
                  <c:v>56</c:v>
                </c:pt>
                <c:pt idx="3">
                  <c:v>55</c:v>
                </c:pt>
                <c:pt idx="4">
                  <c:v>55</c:v>
                </c:pt>
                <c:pt idx="5">
                  <c:v>39</c:v>
                </c:pt>
                <c:pt idx="6">
                  <c:v>38</c:v>
                </c:pt>
                <c:pt idx="7">
                  <c:v>32</c:v>
                </c:pt>
              </c:numCache>
            </c:numRef>
          </c:val>
          <c:extLst>
            <c:ext xmlns:c16="http://schemas.microsoft.com/office/drawing/2014/chart" uri="{C3380CC4-5D6E-409C-BE32-E72D297353CC}">
              <c16:uniqueId val="{00000000-66EE-43EF-AC9F-F43662E79609}"/>
            </c:ext>
          </c:extLst>
        </c:ser>
        <c:dLbls>
          <c:showLegendKey val="0"/>
          <c:showVal val="1"/>
          <c:showCatName val="0"/>
          <c:showSerName val="0"/>
          <c:showPercent val="0"/>
          <c:showBubbleSize val="0"/>
        </c:dLbls>
        <c:axId val="376880280"/>
        <c:axId val="376880608"/>
      </c:radarChart>
      <c:catAx>
        <c:axId val="376880280"/>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ru-RU"/>
          </a:p>
        </c:txPr>
        <c:crossAx val="376880608"/>
        <c:crosses val="autoZero"/>
        <c:auto val="1"/>
        <c:lblAlgn val="ctr"/>
        <c:lblOffset val="100"/>
        <c:noMultiLvlLbl val="0"/>
      </c:catAx>
      <c:valAx>
        <c:axId val="376880608"/>
        <c:scaling>
          <c:orientation val="minMax"/>
        </c:scaling>
        <c:delete val="1"/>
        <c:axPos val="l"/>
        <c:majorGridlines>
          <c:spPr>
            <a:ln w="9525" cap="flat" cmpd="sng" algn="ctr">
              <a:solidFill>
                <a:schemeClr val="tx1">
                  <a:lumMod val="15000"/>
                  <a:lumOff val="85000"/>
                </a:schemeClr>
              </a:solidFill>
              <a:round/>
            </a:ln>
            <a:effectLst/>
          </c:spPr>
        </c:majorGridlines>
        <c:minorGridlines>
          <c:spPr>
            <a:ln>
              <a:solidFill>
                <a:schemeClr val="tx1">
                  <a:lumMod val="5000"/>
                  <a:lumOff val="95000"/>
                </a:schemeClr>
              </a:solidFill>
            </a:ln>
            <a:effectLst/>
          </c:spPr>
        </c:minorGridlines>
        <c:numFmt formatCode="General" sourceLinked="1"/>
        <c:majorTickMark val="none"/>
        <c:minorTickMark val="none"/>
        <c:tickLblPos val="nextTo"/>
        <c:crossAx val="376880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403520642203594"/>
          <c:y val="0.13018469091780621"/>
          <c:w val="0.46910766482860061"/>
          <c:h val="0.77659161611877703"/>
        </c:manualLayout>
      </c:layout>
      <c:radarChart>
        <c:radarStyle val="marker"/>
        <c:varyColors val="0"/>
        <c:ser>
          <c:idx val="0"/>
          <c:order val="0"/>
          <c:tx>
            <c:strRef>
              <c:f>Лист1!$B$1</c:f>
              <c:strCache>
                <c:ptCount val="1"/>
                <c:pt idx="0">
                  <c:v>Ряд 1</c:v>
                </c:pt>
              </c:strCache>
            </c:strRef>
          </c:tx>
          <c:spPr>
            <a:ln w="76200" cap="rnd" cmpd="sng" algn="ctr">
              <a:solidFill>
                <a:schemeClr val="accent2"/>
              </a:solidFill>
              <a:prstDash val="solid"/>
              <a:round/>
            </a:ln>
            <a:effectLst/>
          </c:spPr>
          <c:marker>
            <c:symbol val="none"/>
          </c:marker>
          <c:dLbls>
            <c:dLbl>
              <c:idx val="0"/>
              <c:layout>
                <c:manualLayout>
                  <c:x val="-4.8269832638714469E-2"/>
                  <c:y val="9.9106444273563271E-2"/>
                </c:manualLayout>
              </c:layout>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84A-45AF-9FCC-DB28DE590DF9}"/>
                </c:ext>
              </c:extLst>
            </c:dLbl>
            <c:dLbl>
              <c:idx val="1"/>
              <c:layout>
                <c:manualLayout>
                  <c:x val="1.1613737998314447E-2"/>
                  <c:y val="6.2343091009255863E-2"/>
                </c:manualLayout>
              </c:layout>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84A-45AF-9FCC-DB28DE590DF9}"/>
                </c:ext>
              </c:extLst>
            </c:dLbl>
            <c:dLbl>
              <c:idx val="2"/>
              <c:layout>
                <c:manualLayout>
                  <c:x val="0"/>
                  <c:y val="4.39453133447902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84A-45AF-9FCC-DB28DE590DF9}"/>
                </c:ext>
              </c:extLst>
            </c:dLbl>
            <c:dLbl>
              <c:idx val="3"/>
              <c:layout>
                <c:manualLayout>
                  <c:x val="-2.8947590888114307E-3"/>
                  <c:y val="6.45402371448099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84A-45AF-9FCC-DB28DE590DF9}"/>
                </c:ext>
              </c:extLst>
            </c:dLbl>
            <c:dLbl>
              <c:idx val="4"/>
              <c:layout>
                <c:manualLayout>
                  <c:x val="4.3595658900886652E-3"/>
                  <c:y val="1.04943806948926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84A-45AF-9FCC-DB28DE590DF9}"/>
                </c:ext>
              </c:extLst>
            </c:dLbl>
            <c:dLbl>
              <c:idx val="5"/>
              <c:layout>
                <c:manualLayout>
                  <c:x val="-3.0761717567293709E-2"/>
                  <c:y val="3.076171934135326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84A-45AF-9FCC-DB28DE590DF9}"/>
                </c:ext>
              </c:extLst>
            </c:dLbl>
            <c:dLbl>
              <c:idx val="6"/>
              <c:layout>
                <c:manualLayout>
                  <c:x val="-3.8085936035696974E-2"/>
                  <c:y val="2.19726566723951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C84A-45AF-9FCC-DB28DE590DF9}"/>
                </c:ext>
              </c:extLst>
            </c:dLbl>
            <c:dLbl>
              <c:idx val="7"/>
              <c:layout>
                <c:manualLayout>
                  <c:x val="-4.4281895357883246E-2"/>
                  <c:y val="-6.076889788229598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84A-45AF-9FCC-DB28DE590DF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Лист1!$A$2:$A$9</c:f>
              <c:strCache>
                <c:ptCount val="8"/>
                <c:pt idx="0">
                  <c:v>Communications</c:v>
                </c:pt>
                <c:pt idx="1">
                  <c:v>Brand development</c:v>
                </c:pt>
                <c:pt idx="2">
                  <c:v>Product development</c:v>
                </c:pt>
                <c:pt idx="3">
                  <c:v>Sales promotion</c:v>
                </c:pt>
                <c:pt idx="4">
                  <c:v>CRM</c:v>
                </c:pt>
                <c:pt idx="5">
                  <c:v>Strategy</c:v>
                </c:pt>
                <c:pt idx="6">
                  <c:v>Sales</c:v>
                </c:pt>
                <c:pt idx="7">
                  <c:v>Pricing</c:v>
                </c:pt>
              </c:strCache>
            </c:strRef>
          </c:cat>
          <c:val>
            <c:numRef>
              <c:f>Лист1!$B$2:$B$9</c:f>
              <c:numCache>
                <c:formatCode>General</c:formatCode>
                <c:ptCount val="8"/>
                <c:pt idx="0">
                  <c:v>77</c:v>
                </c:pt>
                <c:pt idx="1">
                  <c:v>63</c:v>
                </c:pt>
                <c:pt idx="2">
                  <c:v>56</c:v>
                </c:pt>
                <c:pt idx="3">
                  <c:v>55</c:v>
                </c:pt>
                <c:pt idx="4">
                  <c:v>55</c:v>
                </c:pt>
                <c:pt idx="5">
                  <c:v>39</c:v>
                </c:pt>
                <c:pt idx="6">
                  <c:v>38</c:v>
                </c:pt>
                <c:pt idx="7">
                  <c:v>32</c:v>
                </c:pt>
              </c:numCache>
            </c:numRef>
          </c:val>
          <c:extLst>
            <c:ext xmlns:c16="http://schemas.microsoft.com/office/drawing/2014/chart" uri="{C3380CC4-5D6E-409C-BE32-E72D297353CC}">
              <c16:uniqueId val="{00000008-C84A-45AF-9FCC-DB28DE590DF9}"/>
            </c:ext>
          </c:extLst>
        </c:ser>
        <c:dLbls>
          <c:showLegendKey val="0"/>
          <c:showVal val="1"/>
          <c:showCatName val="0"/>
          <c:showSerName val="0"/>
          <c:showPercent val="0"/>
          <c:showBubbleSize val="0"/>
        </c:dLbls>
        <c:axId val="376880280"/>
        <c:axId val="376880608"/>
      </c:radarChart>
      <c:catAx>
        <c:axId val="376880280"/>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ru-RU"/>
          </a:p>
        </c:txPr>
        <c:crossAx val="376880608"/>
        <c:crosses val="autoZero"/>
        <c:auto val="1"/>
        <c:lblAlgn val="ctr"/>
        <c:lblOffset val="100"/>
        <c:noMultiLvlLbl val="0"/>
      </c:catAx>
      <c:valAx>
        <c:axId val="376880608"/>
        <c:scaling>
          <c:orientation val="minMax"/>
        </c:scaling>
        <c:delete val="1"/>
        <c:axPos val="l"/>
        <c:majorGridlines>
          <c:spPr>
            <a:ln w="9525" cap="flat" cmpd="sng" algn="ctr">
              <a:solidFill>
                <a:schemeClr val="tx1">
                  <a:lumMod val="15000"/>
                  <a:lumOff val="85000"/>
                </a:schemeClr>
              </a:solidFill>
              <a:round/>
            </a:ln>
            <a:effectLst/>
          </c:spPr>
        </c:majorGridlines>
        <c:minorGridlines>
          <c:spPr>
            <a:ln>
              <a:solidFill>
                <a:schemeClr val="tx1">
                  <a:lumMod val="5000"/>
                  <a:lumOff val="95000"/>
                </a:schemeClr>
              </a:solidFill>
            </a:ln>
            <a:effectLst/>
          </c:spPr>
        </c:minorGridlines>
        <c:numFmt formatCode="General" sourceLinked="1"/>
        <c:majorTickMark val="none"/>
        <c:minorTickMark val="none"/>
        <c:tickLblPos val="nextTo"/>
        <c:crossAx val="376880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824434585001624"/>
          <c:y val="0.1709991377963348"/>
          <c:w val="0.58043003426844808"/>
          <c:h val="0.60820106442680011"/>
        </c:manualLayout>
      </c:layout>
      <c:radarChart>
        <c:radarStyle val="marker"/>
        <c:varyColors val="0"/>
        <c:ser>
          <c:idx val="0"/>
          <c:order val="0"/>
          <c:tx>
            <c:strRef>
              <c:f>Лист1!$B$1</c:f>
              <c:strCache>
                <c:ptCount val="1"/>
                <c:pt idx="0">
                  <c:v>Ряд 1</c:v>
                </c:pt>
              </c:strCache>
            </c:strRef>
          </c:tx>
          <c:spPr>
            <a:ln w="50800" cap="rnd">
              <a:solidFill>
                <a:schemeClr val="accent1"/>
              </a:solidFill>
              <a:round/>
            </a:ln>
            <a:effectLst>
              <a:outerShdw blurRad="50800" dist="12700" rotWithShape="0">
                <a:srgbClr val="000000">
                  <a:alpha val="50000"/>
                </a:srgbClr>
              </a:outerShdw>
            </a:effectLst>
          </c:spPr>
          <c:marker>
            <c:symbol val="none"/>
          </c:marker>
          <c:dLbls>
            <c:dLbl>
              <c:idx val="0"/>
              <c:layout>
                <c:manualLayout>
                  <c:x val="6.0376336541601398E-2"/>
                  <c:y val="5.20984406695345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DB8-4A21-8C6D-A0DB5DA60ECD}"/>
                </c:ext>
              </c:extLst>
            </c:dLbl>
            <c:dLbl>
              <c:idx val="1"/>
              <c:layout>
                <c:manualLayout>
                  <c:x val="1.3181975557009819E-2"/>
                  <c:y val="2.593833896443495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DB8-4A21-8C6D-A0DB5DA60ECD}"/>
                </c:ext>
              </c:extLst>
            </c:dLbl>
            <c:dLbl>
              <c:idx val="2"/>
              <c:layout>
                <c:manualLayout>
                  <c:x val="-3.3333330417032276E-3"/>
                  <c:y val="5.82367472040625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DB8-4A21-8C6D-A0DB5DA60ECD}"/>
                </c:ext>
              </c:extLst>
            </c:dLbl>
            <c:dLbl>
              <c:idx val="3"/>
              <c:layout>
                <c:manualLayout>
                  <c:x val="1.3333332166812503E-2"/>
                  <c:y val="-1.941224906802097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DB8-4A21-8C6D-A0DB5DA60ECD}"/>
                </c:ext>
              </c:extLst>
            </c:dLbl>
            <c:dLbl>
              <c:idx val="4"/>
              <c:layout>
                <c:manualLayout>
                  <c:x val="-9.7080821341125154E-4"/>
                  <c:y val="2.4496279934319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DB8-4A21-8C6D-A0DB5DA60ECD}"/>
                </c:ext>
              </c:extLst>
            </c:dLbl>
            <c:dLbl>
              <c:idx val="5"/>
              <c:layout>
                <c:manualLayout>
                  <c:x val="-3.7430705735933822E-3"/>
                  <c:y val="-2.90811515927838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DB8-4A21-8C6D-A0DB5DA60ECD}"/>
                </c:ext>
              </c:extLst>
            </c:dLbl>
            <c:dLbl>
              <c:idx val="6"/>
              <c:layout>
                <c:manualLayout>
                  <c:x val="-2.7884752835704234E-2"/>
                  <c:y val="-1.07418367348691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2DB8-4A21-8C6D-A0DB5DA60ECD}"/>
                </c:ext>
              </c:extLst>
            </c:dLbl>
            <c:dLbl>
              <c:idx val="7"/>
              <c:layout>
                <c:manualLayout>
                  <c:x val="0"/>
                  <c:y val="2.911837360203146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DB8-4A21-8C6D-A0DB5DA60ECD}"/>
                </c:ext>
              </c:extLst>
            </c:dLbl>
            <c:dLbl>
              <c:idx val="8"/>
              <c:layout>
                <c:manualLayout>
                  <c:x val="-4.4444440556041945E-3"/>
                  <c:y val="1.358857434761454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DB8-4A21-8C6D-A0DB5DA60ECD}"/>
                </c:ext>
              </c:extLst>
            </c:dLbl>
            <c:dLbl>
              <c:idx val="9"/>
              <c:layout>
                <c:manualLayout>
                  <c:x val="-3.3333330417031461E-3"/>
                  <c:y val="7.764899627208391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DB8-4A21-8C6D-A0DB5DA60ECD}"/>
                </c:ext>
              </c:extLst>
            </c:dLbl>
            <c:dLbl>
              <c:idx val="10"/>
              <c:layout>
                <c:manualLayout>
                  <c:x val="1.8176342836609141E-2"/>
                  <c:y val="3.394361317294727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DB8-4A21-8C6D-A0DB5DA60ECD}"/>
                </c:ext>
              </c:extLst>
            </c:dLbl>
            <c:dLbl>
              <c:idx val="11"/>
              <c:layout>
                <c:manualLayout>
                  <c:x val="3.3333330417031459E-2"/>
                  <c:y val="-2.717714869522937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DB8-4A21-8C6D-A0DB5DA60ECD}"/>
                </c:ext>
              </c:extLst>
            </c:dLbl>
            <c:dLbl>
              <c:idx val="12"/>
              <c:layout>
                <c:manualLayout>
                  <c:x val="-6.6666660834062922E-3"/>
                  <c:y val="-3.88244981360419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2DB8-4A21-8C6D-A0DB5DA60ECD}"/>
                </c:ext>
              </c:extLst>
            </c:dLbl>
            <c:dLbl>
              <c:idx val="13"/>
              <c:layout>
                <c:manualLayout>
                  <c:x val="3.431533267148322E-2"/>
                  <c:y val="2.08913900229440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DB8-4A21-8C6D-A0DB5DA60EC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2"/>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Лист1!$A$2:$A$15</c:f>
              <c:strCache>
                <c:ptCount val="14"/>
                <c:pt idx="0">
                  <c:v>Strategy</c:v>
                </c:pt>
                <c:pt idx="1">
                  <c:v>Management</c:v>
                </c:pt>
                <c:pt idx="2">
                  <c:v>Budget and planning</c:v>
                </c:pt>
                <c:pt idx="3">
                  <c:v>Brand development</c:v>
                </c:pt>
                <c:pt idx="4">
                  <c:v>Marketing research</c:v>
                </c:pt>
                <c:pt idx="5">
                  <c:v>Digital marketing</c:v>
                </c:pt>
                <c:pt idx="6">
                  <c:v>Content marketing</c:v>
                </c:pt>
                <c:pt idx="7">
                  <c:v>BTL</c:v>
                </c:pt>
                <c:pt idx="8">
                  <c:v>Pricing</c:v>
                </c:pt>
                <c:pt idx="9">
                  <c:v>Product management</c:v>
                </c:pt>
                <c:pt idx="10">
                  <c:v>Sales</c:v>
                </c:pt>
                <c:pt idx="11">
                  <c:v>CRM</c:v>
                </c:pt>
                <c:pt idx="12">
                  <c:v>Efficiency</c:v>
                </c:pt>
                <c:pt idx="13">
                  <c:v>PR &amp; Advertizing</c:v>
                </c:pt>
              </c:strCache>
            </c:strRef>
          </c:cat>
          <c:val>
            <c:numRef>
              <c:f>Лист1!$B$2:$B$15</c:f>
              <c:numCache>
                <c:formatCode>0</c:formatCode>
                <c:ptCount val="14"/>
                <c:pt idx="0">
                  <c:v>82</c:v>
                </c:pt>
                <c:pt idx="1">
                  <c:v>68</c:v>
                </c:pt>
                <c:pt idx="2">
                  <c:v>68</c:v>
                </c:pt>
                <c:pt idx="3">
                  <c:v>50</c:v>
                </c:pt>
                <c:pt idx="4">
                  <c:v>71</c:v>
                </c:pt>
                <c:pt idx="5">
                  <c:v>77</c:v>
                </c:pt>
                <c:pt idx="6">
                  <c:v>77</c:v>
                </c:pt>
                <c:pt idx="7">
                  <c:v>63</c:v>
                </c:pt>
                <c:pt idx="8">
                  <c:v>64</c:v>
                </c:pt>
                <c:pt idx="9">
                  <c:v>68</c:v>
                </c:pt>
                <c:pt idx="10">
                  <c:v>71</c:v>
                </c:pt>
                <c:pt idx="11">
                  <c:v>75</c:v>
                </c:pt>
                <c:pt idx="12">
                  <c:v>64</c:v>
                </c:pt>
                <c:pt idx="13">
                  <c:v>79</c:v>
                </c:pt>
              </c:numCache>
            </c:numRef>
          </c:val>
          <c:extLst>
            <c:ext xmlns:c16="http://schemas.microsoft.com/office/drawing/2014/chart" uri="{C3380CC4-5D6E-409C-BE32-E72D297353CC}">
              <c16:uniqueId val="{0000000E-2DB8-4A21-8C6D-A0DB5DA60ECD}"/>
            </c:ext>
          </c:extLst>
        </c:ser>
        <c:dLbls>
          <c:showLegendKey val="0"/>
          <c:showVal val="1"/>
          <c:showCatName val="0"/>
          <c:showSerName val="0"/>
          <c:showPercent val="0"/>
          <c:showBubbleSize val="0"/>
        </c:dLbls>
        <c:axId val="378188520"/>
        <c:axId val="378187864"/>
      </c:radarChart>
      <c:catAx>
        <c:axId val="378188520"/>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ru-RU"/>
          </a:p>
        </c:txPr>
        <c:crossAx val="378187864"/>
        <c:crosses val="autoZero"/>
        <c:auto val="1"/>
        <c:lblAlgn val="ctr"/>
        <c:lblOffset val="100"/>
        <c:noMultiLvlLbl val="0"/>
      </c:catAx>
      <c:valAx>
        <c:axId val="378187864"/>
        <c:scaling>
          <c:orientation val="minMax"/>
        </c:scaling>
        <c:delete val="1"/>
        <c:axPos val="l"/>
        <c:majorGridlines>
          <c:spPr>
            <a:ln w="9525" cap="flat" cmpd="sng" algn="ctr">
              <a:solidFill>
                <a:schemeClr val="tx2">
                  <a:lumMod val="15000"/>
                  <a:lumOff val="85000"/>
                </a:schemeClr>
              </a:solidFill>
              <a:round/>
            </a:ln>
            <a:effectLst/>
          </c:spPr>
        </c:majorGridlines>
        <c:minorGridlines>
          <c:spPr>
            <a:ln>
              <a:solidFill>
                <a:schemeClr val="tx2">
                  <a:lumMod val="5000"/>
                  <a:lumOff val="95000"/>
                </a:schemeClr>
              </a:solidFill>
            </a:ln>
            <a:effectLst/>
          </c:spPr>
        </c:minorGridlines>
        <c:numFmt formatCode="0" sourceLinked="1"/>
        <c:majorTickMark val="none"/>
        <c:minorTickMark val="none"/>
        <c:tickLblPos val="nextTo"/>
        <c:crossAx val="378188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xfrm>
            <a:off x="1143000" y="685800"/>
            <a:ext cx="4572000" cy="3429000"/>
          </a:xfrm>
          <a:prstGeom prst="rect">
            <a:avLst/>
          </a:prstGeom>
        </p:spPr>
        <p:txBody>
          <a:bodyPr/>
          <a:lstStyle/>
          <a:p>
            <a:endParaRPr/>
          </a:p>
        </p:txBody>
      </p:sp>
      <p:sp>
        <p:nvSpPr>
          <p:cNvPr id="114" name="Shape 114"/>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207073624"/>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4241255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Tree>
    <p:extLst>
      <p:ext uri="{BB962C8B-B14F-4D97-AF65-F5344CB8AC3E}">
        <p14:creationId xmlns:p14="http://schemas.microsoft.com/office/powerpoint/2010/main" val="3082284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Tree>
    <p:extLst>
      <p:ext uri="{BB962C8B-B14F-4D97-AF65-F5344CB8AC3E}">
        <p14:creationId xmlns:p14="http://schemas.microsoft.com/office/powerpoint/2010/main" val="3556445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ru-RU" baseline="0" dirty="0" smtClean="0"/>
          </a:p>
        </p:txBody>
      </p:sp>
    </p:spTree>
    <p:extLst>
      <p:ext uri="{BB962C8B-B14F-4D97-AF65-F5344CB8AC3E}">
        <p14:creationId xmlns:p14="http://schemas.microsoft.com/office/powerpoint/2010/main" val="267977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204011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2200" dirty="0" smtClean="0">
                <a:effectLst/>
                <a:latin typeface="Helvetica Neue"/>
                <a:ea typeface="Helvetica Neue"/>
                <a:cs typeface="Helvetica Neue"/>
                <a:sym typeface="Helvetica Neue"/>
              </a:rPr>
              <a:t>c</a:t>
            </a:r>
            <a:r>
              <a:rPr lang="ru-RU" sz="2200" dirty="0" err="1" smtClean="0">
                <a:effectLst/>
                <a:latin typeface="Helvetica Neue"/>
                <a:ea typeface="Helvetica Neue"/>
                <a:cs typeface="Helvetica Neue"/>
                <a:sym typeface="Helvetica Neue"/>
              </a:rPr>
              <a:t>айт</a:t>
            </a:r>
            <a:r>
              <a:rPr lang="ru-RU" sz="2200" dirty="0" smtClean="0">
                <a:effectLst/>
                <a:latin typeface="Helvetica Neue"/>
                <a:ea typeface="Helvetica Neue"/>
                <a:cs typeface="Helvetica Neue"/>
                <a:sym typeface="Helvetica Neue"/>
              </a:rPr>
              <a:t>, </a:t>
            </a:r>
            <a:r>
              <a:rPr lang="ru-RU" sz="2200" dirty="0" err="1" smtClean="0">
                <a:effectLst/>
                <a:latin typeface="Helvetica Neue"/>
                <a:ea typeface="Helvetica Neue"/>
                <a:cs typeface="Helvetica Neue"/>
                <a:sym typeface="Helvetica Neue"/>
              </a:rPr>
              <a:t>соцсети</a:t>
            </a:r>
            <a:r>
              <a:rPr lang="ru-RU" sz="2200" dirty="0" smtClean="0">
                <a:effectLst/>
                <a:latin typeface="Helvetica Neue"/>
                <a:ea typeface="Helvetica Neue"/>
                <a:cs typeface="Helvetica Neue"/>
                <a:sym typeface="Helvetica Neue"/>
              </a:rPr>
              <a:t>, </a:t>
            </a:r>
            <a:r>
              <a:rPr lang="en-US" sz="2200" dirty="0" smtClean="0">
                <a:effectLst/>
                <a:latin typeface="Helvetica Neue"/>
                <a:ea typeface="Helvetica Neue"/>
                <a:cs typeface="Helvetica Neue"/>
                <a:sym typeface="Helvetica Neue"/>
              </a:rPr>
              <a:t>SMS</a:t>
            </a:r>
            <a:r>
              <a:rPr lang="ru-RU" sz="2200" dirty="0" smtClean="0">
                <a:effectLst/>
                <a:latin typeface="Helvetica Neue"/>
                <a:ea typeface="Helvetica Neue"/>
                <a:cs typeface="Helvetica Neue"/>
                <a:sym typeface="Helvetica Neue"/>
              </a:rPr>
              <a:t>, </a:t>
            </a:r>
            <a:r>
              <a:rPr lang="en-US" sz="2200" dirty="0" smtClean="0">
                <a:effectLst/>
                <a:latin typeface="Helvetica Neue"/>
                <a:ea typeface="Helvetica Neue"/>
                <a:cs typeface="Helvetica Neue"/>
                <a:sym typeface="Helvetica Neue"/>
              </a:rPr>
              <a:t>e</a:t>
            </a:r>
            <a:r>
              <a:rPr lang="ru-RU" sz="2200" dirty="0" smtClean="0">
                <a:effectLst/>
                <a:latin typeface="Helvetica Neue"/>
                <a:ea typeface="Helvetica Neue"/>
                <a:cs typeface="Helvetica Neue"/>
                <a:sym typeface="Helvetica Neue"/>
              </a:rPr>
              <a:t>-</a:t>
            </a:r>
            <a:r>
              <a:rPr lang="en-US" sz="2200" dirty="0" smtClean="0">
                <a:effectLst/>
                <a:latin typeface="Helvetica Neue"/>
                <a:ea typeface="Helvetica Neue"/>
                <a:cs typeface="Helvetica Neue"/>
                <a:sym typeface="Helvetica Neue"/>
              </a:rPr>
              <a:t>mail</a:t>
            </a:r>
            <a:r>
              <a:rPr lang="ru-RU" sz="2200" dirty="0" smtClean="0">
                <a:effectLst/>
                <a:latin typeface="Helvetica Neue"/>
                <a:ea typeface="Helvetica Neue"/>
                <a:cs typeface="Helvetica Neue"/>
                <a:sym typeface="Helvetica Neue"/>
              </a:rPr>
              <a:t>, мессенджеры</a:t>
            </a:r>
            <a:endParaRPr lang="ru-RU" dirty="0"/>
          </a:p>
        </p:txBody>
      </p:sp>
    </p:spTree>
    <p:extLst>
      <p:ext uri="{BB962C8B-B14F-4D97-AF65-F5344CB8AC3E}">
        <p14:creationId xmlns:p14="http://schemas.microsoft.com/office/powerpoint/2010/main" val="2787597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409126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461424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153702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859050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460129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Tree>
    <p:extLst>
      <p:ext uri="{BB962C8B-B14F-4D97-AF65-F5344CB8AC3E}">
        <p14:creationId xmlns:p14="http://schemas.microsoft.com/office/powerpoint/2010/main" val="3631374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11" name="Прямоугольник"/>
          <p:cNvSpPr/>
          <p:nvPr/>
        </p:nvSpPr>
        <p:spPr>
          <a:xfrm>
            <a:off x="4061866" y="-135186"/>
            <a:ext cx="9121280" cy="10023972"/>
          </a:xfrm>
          <a:prstGeom prst="rect">
            <a:avLst/>
          </a:prstGeom>
          <a:solidFill>
            <a:srgbClr val="FFFFFF"/>
          </a:solidFill>
          <a:ln w="12700">
            <a:miter lim="400000"/>
          </a:ln>
        </p:spPr>
        <p:txBody>
          <a:bodyPr lIns="50800" tIns="50800" rIns="50800" bIns="50800" anchor="ctr"/>
          <a:lstStyle/>
          <a:p>
            <a:pPr>
              <a:defRPr sz="2400">
                <a:solidFill>
                  <a:srgbClr val="FFFFFF"/>
                </a:solidFill>
              </a:defRPr>
            </a:pPr>
            <a:endParaRPr/>
          </a:p>
        </p:txBody>
      </p:sp>
      <p:sp>
        <p:nvSpPr>
          <p:cNvPr id="1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99" name="Изображение"/>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10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19" name="Изображение"/>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a:p>
        </p:txBody>
      </p:sp>
      <p:sp>
        <p:nvSpPr>
          <p:cNvPr id="20" name="Текст заголовка"/>
          <p:cNvSpPr txBox="1">
            <a:spLocks noGrp="1"/>
          </p:cNvSpPr>
          <p:nvPr>
            <p:ph type="title"/>
          </p:nvPr>
        </p:nvSpPr>
        <p:spPr>
          <a:xfrm>
            <a:off x="1270000" y="6718300"/>
            <a:ext cx="10464800" cy="1422400"/>
          </a:xfrm>
          <a:prstGeom prst="rect">
            <a:avLst/>
          </a:prstGeom>
        </p:spPr>
        <p:txBody>
          <a:bodyPr anchor="b"/>
          <a:lstStyle/>
          <a:p>
            <a:r>
              <a:t>Текст заголовка</a:t>
            </a:r>
          </a:p>
        </p:txBody>
      </p:sp>
      <p:sp>
        <p:nvSpPr>
          <p:cNvPr id="21" name="Уровень текста 1…"/>
          <p:cNvSpPr txBox="1">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2" name="Номер слайда"/>
          <p:cNvSpPr txBox="1">
            <a:spLocks noGrp="1"/>
          </p:cNvSpPr>
          <p:nvPr>
            <p:ph type="sldNum" sz="quarter" idx="2"/>
          </p:nvPr>
        </p:nvSpPr>
        <p:spPr>
          <a:xfrm>
            <a:off x="6311798" y="9245600"/>
            <a:ext cx="368504" cy="381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2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4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53" name="Текст заголовка"/>
          <p:cNvSpPr txBox="1">
            <a:spLocks noGrp="1"/>
          </p:cNvSpPr>
          <p:nvPr>
            <p:ph type="title"/>
          </p:nvPr>
        </p:nvSpPr>
        <p:spPr>
          <a:prstGeom prst="rect">
            <a:avLst/>
          </a:prstGeom>
        </p:spPr>
        <p:txBody>
          <a:bodyPr/>
          <a:lstStyle/>
          <a:p>
            <a:r>
              <a:t>Текст заголовка</a:t>
            </a:r>
          </a:p>
        </p:txBody>
      </p:sp>
      <p:sp>
        <p:nvSpPr>
          <p:cNvPr id="5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5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62" name="Изображение"/>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3" name="Текст заголовка"/>
          <p:cNvSpPr txBox="1">
            <a:spLocks noGrp="1"/>
          </p:cNvSpPr>
          <p:nvPr>
            <p:ph type="title"/>
          </p:nvPr>
        </p:nvSpPr>
        <p:spPr>
          <a:prstGeom prst="rect">
            <a:avLst/>
          </a:prstGeom>
        </p:spPr>
        <p:txBody>
          <a:bodyPr/>
          <a:lstStyle/>
          <a:p>
            <a:r>
              <a:t>Текст заголовка</a:t>
            </a:r>
          </a:p>
        </p:txBody>
      </p:sp>
      <p:sp>
        <p:nvSpPr>
          <p:cNvPr id="64" name="Уровень текста 1…"/>
          <p:cNvSpPr txBox="1">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6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72" name="Уровень текста 1…"/>
          <p:cNvSpPr txBox="1">
            <a:spLocks noGrp="1"/>
          </p:cNvSpPr>
          <p:nvPr>
            <p:ph type="body" idx="1"/>
          </p:nvPr>
        </p:nvSpPr>
        <p:spPr>
          <a:xfrm>
            <a:off x="952500" y="1270000"/>
            <a:ext cx="11099800" cy="7213600"/>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7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80" name="Изображение"/>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1" name="Изображение"/>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endParaRPr/>
          </a:p>
        </p:txBody>
      </p:sp>
      <p:sp>
        <p:nvSpPr>
          <p:cNvPr id="82" name="Изображение"/>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90" name="–Иван Арсентьев"/>
          <p:cNvSpPr txBox="1">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atin typeface="Helvetica"/>
                <a:ea typeface="Helvetica"/>
                <a:cs typeface="Helvetica"/>
                <a:sym typeface="Helvetica"/>
              </a:defRPr>
            </a:lvl1pPr>
          </a:lstStyle>
          <a:p>
            <a:r>
              <a:t>–Иван Арсентьев</a:t>
            </a:r>
          </a:p>
        </p:txBody>
      </p:sp>
      <p:sp>
        <p:nvSpPr>
          <p:cNvPr id="91" name="«Место ввода цитаты»."/>
          <p:cNvSpPr txBox="1">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«Место ввода цитаты».</a:t>
            </a:r>
          </a:p>
        </p:txBody>
      </p:sp>
      <p:sp>
        <p:nvSpPr>
          <p:cNvPr id="9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Текст заголовка</a:t>
            </a:r>
          </a:p>
        </p:txBody>
      </p:sp>
      <p:sp>
        <p:nvSpPr>
          <p:cNvPr id="3" name="Уровень текста 1…"/>
          <p:cNvSpPr txBox="1">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j-lt"/>
          <a:ea typeface="+mj-ea"/>
          <a:cs typeface="+mj-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hyperlink" Target="https://www.marketingweek.com/2019/01/11/thomas-barta-point-cmo/" TargetMode="External"/><Relationship Id="rId4" Type="http://schemas.openxmlformats.org/officeDocument/2006/relationships/chart" Target="../charts/char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chart" Target="../charts/chart9.xml"/><Relationship Id="rId4" Type="http://schemas.openxmlformats.org/officeDocument/2006/relationships/chart" Target="../charts/chart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h.ru" TargetMode="External"/><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Линия"/>
          <p:cNvSpPr/>
          <p:nvPr/>
        </p:nvSpPr>
        <p:spPr>
          <a:xfrm flipV="1">
            <a:off x="5206999" y="1140740"/>
            <a:ext cx="1" cy="1975004"/>
          </a:xfrm>
          <a:prstGeom prst="line">
            <a:avLst/>
          </a:prstGeom>
          <a:ln w="12700">
            <a:solidFill>
              <a:srgbClr val="FFFFFF"/>
            </a:solidFill>
            <a:miter lim="400000"/>
          </a:ln>
        </p:spPr>
        <p:txBody>
          <a:bodyPr lIns="50800" tIns="50800" rIns="50800" bIns="50800" anchor="ctr"/>
          <a:lstStyle/>
          <a:p>
            <a:pPr>
              <a:defRPr sz="2400"/>
            </a:pPr>
            <a:endParaRPr/>
          </a:p>
        </p:txBody>
      </p:sp>
      <p:sp>
        <p:nvSpPr>
          <p:cNvPr id="117" name="Очень крутой…"/>
          <p:cNvSpPr txBox="1"/>
          <p:nvPr/>
        </p:nvSpPr>
        <p:spPr>
          <a:xfrm>
            <a:off x="5194299" y="2797983"/>
            <a:ext cx="6715325" cy="2955443"/>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p>
            <a:pPr algn="l">
              <a:defRPr sz="5000" b="1" cap="all">
                <a:solidFill>
                  <a:srgbClr val="253957"/>
                </a:solidFill>
                <a:latin typeface="+mn-lt"/>
                <a:ea typeface="+mn-ea"/>
                <a:cs typeface="+mn-cs"/>
                <a:sym typeface="Arial Narrow"/>
              </a:defRPr>
            </a:pPr>
            <a:r>
              <a:rPr lang="en-US" sz="4000" b="1" cap="all" dirty="0" smtClean="0">
                <a:sym typeface="Arial Narrow"/>
              </a:rPr>
              <a:t>CMO area of responsibility</a:t>
            </a:r>
          </a:p>
          <a:p>
            <a:pPr algn="l">
              <a:defRPr sz="5000" b="1" cap="all">
                <a:solidFill>
                  <a:srgbClr val="253957"/>
                </a:solidFill>
                <a:latin typeface="+mn-lt"/>
                <a:ea typeface="+mn-ea"/>
                <a:cs typeface="+mn-cs"/>
                <a:sym typeface="Arial Narrow"/>
              </a:defRPr>
            </a:pPr>
            <a:r>
              <a:rPr lang="en-US" sz="4000" b="1" cap="all" dirty="0" smtClean="0">
                <a:sym typeface="Arial Narrow"/>
              </a:rPr>
              <a:t>Employers’ View</a:t>
            </a:r>
          </a:p>
        </p:txBody>
      </p:sp>
      <p:sp>
        <p:nvSpPr>
          <p:cNvPr id="118" name="Очень крутой подзаголовок презентации"/>
          <p:cNvSpPr txBox="1"/>
          <p:nvPr/>
        </p:nvSpPr>
        <p:spPr>
          <a:xfrm>
            <a:off x="5194300" y="6349912"/>
            <a:ext cx="6715324" cy="157019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defRPr sz="3000">
                <a:solidFill>
                  <a:srgbClr val="253957"/>
                </a:solidFill>
                <a:latin typeface="+mn-lt"/>
                <a:ea typeface="+mn-ea"/>
                <a:cs typeface="+mn-cs"/>
                <a:sym typeface="Arial Narrow"/>
              </a:defRPr>
            </a:lvl1pPr>
          </a:lstStyle>
          <a:p>
            <a:r>
              <a:rPr lang="en-US" dirty="0" err="1" smtClean="0">
                <a:latin typeface="Arial Narrow" charset="0"/>
                <a:ea typeface="Arial Narrow" charset="0"/>
                <a:cs typeface="Arial Narrow" charset="0"/>
              </a:rPr>
              <a:t>Komissarova</a:t>
            </a:r>
            <a:r>
              <a:rPr lang="en-US" dirty="0" smtClean="0">
                <a:latin typeface="Arial Narrow" charset="0"/>
                <a:ea typeface="Arial Narrow" charset="0"/>
                <a:cs typeface="Arial Narrow" charset="0"/>
              </a:rPr>
              <a:t> T. A., </a:t>
            </a:r>
          </a:p>
          <a:p>
            <a:r>
              <a:rPr lang="en-US" dirty="0" smtClean="0">
                <a:latin typeface="Arial Narrow" charset="0"/>
                <a:ea typeface="Arial Narrow" charset="0"/>
                <a:cs typeface="Arial Narrow" charset="0"/>
              </a:rPr>
              <a:t>Higher School of Marketing and Business Development dean</a:t>
            </a:r>
            <a:r>
              <a:rPr lang="ru-RU" dirty="0" smtClean="0">
                <a:latin typeface="Arial Narrow" charset="0"/>
                <a:ea typeface="Arial Narrow" charset="0"/>
                <a:cs typeface="Arial Narrow" charset="0"/>
              </a:rPr>
              <a:t>, МВА</a:t>
            </a:r>
            <a:endParaRPr dirty="0">
              <a:latin typeface="Arial Narrow" charset="0"/>
              <a:ea typeface="Arial Narrow" charset="0"/>
              <a:cs typeface="Arial Narrow" charset="0"/>
            </a:endParaRPr>
          </a:p>
        </p:txBody>
      </p:sp>
      <p:sp>
        <p:nvSpPr>
          <p:cNvPr id="120" name="Москва, 2017"/>
          <p:cNvSpPr txBox="1"/>
          <p:nvPr/>
        </p:nvSpPr>
        <p:spPr>
          <a:xfrm>
            <a:off x="5194300" y="8448522"/>
            <a:ext cx="6715324" cy="425758"/>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defTabSz="457200">
              <a:defRPr sz="21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Moscow</a:t>
            </a:r>
            <a:r>
              <a:rPr dirty="0" smtClean="0">
                <a:latin typeface="Arial Narrow" charset="0"/>
                <a:ea typeface="Arial Narrow" charset="0"/>
                <a:cs typeface="Arial Narrow" charset="0"/>
              </a:rPr>
              <a:t>, 201</a:t>
            </a:r>
            <a:r>
              <a:rPr lang="ru-RU" dirty="0">
                <a:latin typeface="Arial Narrow" charset="0"/>
                <a:ea typeface="Arial Narrow" charset="0"/>
                <a:cs typeface="Arial Narrow" charset="0"/>
              </a:rPr>
              <a:t>9</a:t>
            </a:r>
            <a:endParaRPr dirty="0">
              <a:latin typeface="Arial Narrow" charset="0"/>
              <a:ea typeface="Arial Narrow" charset="0"/>
              <a:cs typeface="Arial Narrow" charset="0"/>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19700" y="310078"/>
            <a:ext cx="5674584" cy="3782838"/>
          </a:xfrm>
          <a:prstGeom prst="rect">
            <a:avLst/>
          </a:prstGeom>
        </p:spPr>
      </p:pic>
      <p:pic>
        <p:nvPicPr>
          <p:cNvPr id="2" name="Рисунок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1299" y="972896"/>
            <a:ext cx="2263157" cy="2349912"/>
          </a:xfrm>
          <a:prstGeom prst="rect">
            <a:avLst/>
          </a:prstGeom>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sp>
        <p:nvSpPr>
          <p:cNvPr id="124" name="Очень крутой заголовок…"/>
          <p:cNvSpPr txBox="1"/>
          <p:nvPr/>
        </p:nvSpPr>
        <p:spPr>
          <a:xfrm>
            <a:off x="814450" y="1642342"/>
            <a:ext cx="11430002" cy="62921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r>
              <a:rPr lang="en-US" sz="5000" b="1" dirty="0" smtClean="0">
                <a:solidFill>
                  <a:srgbClr val="002060"/>
                </a:solidFill>
                <a:latin typeface="+mn-lt"/>
              </a:rPr>
              <a:t>Conclusion</a:t>
            </a:r>
            <a:endParaRPr lang="ru-RU" sz="5000" dirty="0">
              <a:solidFill>
                <a:srgbClr val="002060"/>
              </a:solidFill>
            </a:endParaRPr>
          </a:p>
        </p:txBody>
      </p:sp>
      <p:pic>
        <p:nvPicPr>
          <p:cNvPr id="128"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2" name="Прямоугольник 1"/>
          <p:cNvSpPr/>
          <p:nvPr/>
        </p:nvSpPr>
        <p:spPr>
          <a:xfrm>
            <a:off x="760349" y="2871369"/>
            <a:ext cx="11484103" cy="6114431"/>
          </a:xfrm>
          <a:prstGeom prst="rect">
            <a:avLst/>
          </a:prstGeom>
        </p:spPr>
        <p:txBody>
          <a:bodyPr wrap="square">
            <a:spAutoFit/>
          </a:bodyPr>
          <a:lstStyle/>
          <a:p>
            <a:pPr algn="just">
              <a:lnSpc>
                <a:spcPct val="107000"/>
              </a:lnSpc>
              <a:spcAft>
                <a:spcPts val="800"/>
              </a:spcAft>
            </a:pPr>
            <a:r>
              <a:rPr lang="en-US" sz="2200" b="1" dirty="0" smtClean="0">
                <a:latin typeface="+mn-lt"/>
                <a:ea typeface="Calibri" panose="020F0502020204030204" pitchFamily="34" charset="0"/>
                <a:cs typeface="Times New Roman" panose="02020603050405020304" pitchFamily="18" charset="0"/>
              </a:rPr>
              <a:t>B2C market. </a:t>
            </a:r>
            <a:r>
              <a:rPr lang="en-US" sz="2200" dirty="0" smtClean="0">
                <a:latin typeface="+mn-lt"/>
                <a:ea typeface="Calibri" panose="020F0502020204030204" pitchFamily="34" charset="0"/>
                <a:cs typeface="Times New Roman" panose="02020603050405020304" pitchFamily="18" charset="0"/>
              </a:rPr>
              <a:t>The key function of </a:t>
            </a:r>
            <a:r>
              <a:rPr lang="en-US" sz="2200" b="1" dirty="0" smtClean="0">
                <a:latin typeface="+mn-lt"/>
                <a:ea typeface="Calibri" panose="020F0502020204030204" pitchFamily="34" charset="0"/>
                <a:cs typeface="Times New Roman" panose="02020603050405020304" pitchFamily="18" charset="0"/>
              </a:rPr>
              <a:t>CMO </a:t>
            </a:r>
            <a:r>
              <a:rPr lang="en-US" sz="2200" dirty="0" smtClean="0">
                <a:latin typeface="+mn-lt"/>
                <a:ea typeface="Calibri" panose="020F0502020204030204" pitchFamily="34" charset="0"/>
                <a:cs typeface="Times New Roman" panose="02020603050405020304" pitchFamily="18" charset="0"/>
              </a:rPr>
              <a:t>is strategy development</a:t>
            </a:r>
            <a:r>
              <a:rPr lang="ru-RU" sz="2200" b="1" dirty="0" smtClean="0">
                <a:latin typeface="+mn-lt"/>
                <a:ea typeface="Calibri" panose="020F0502020204030204" pitchFamily="34" charset="0"/>
                <a:cs typeface="Times New Roman" panose="02020603050405020304" pitchFamily="18" charset="0"/>
              </a:rPr>
              <a:t> </a:t>
            </a:r>
            <a:r>
              <a:rPr lang="en-US" sz="2200" b="1" dirty="0" smtClean="0">
                <a:latin typeface="+mn-lt"/>
                <a:ea typeface="Calibri" panose="020F0502020204030204" pitchFamily="34" charset="0"/>
                <a:cs typeface="Times New Roman" panose="02020603050405020304" pitchFamily="18" charset="0"/>
              </a:rPr>
              <a:t>(95)</a:t>
            </a:r>
            <a:r>
              <a:rPr lang="ru-RU" sz="2200"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According to job descriptions</a:t>
            </a:r>
            <a:r>
              <a:rPr lang="ru-RU" sz="2200"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marketing director should be able to make business strategy and operation plan as well as advertising and digital strategy. In the meantime, employers consider performance marketing as a “gold” competence of CMO.</a:t>
            </a:r>
          </a:p>
          <a:p>
            <a:pPr algn="just">
              <a:lnSpc>
                <a:spcPct val="107000"/>
              </a:lnSpc>
              <a:spcAft>
                <a:spcPts val="800"/>
              </a:spcAft>
            </a:pPr>
            <a:endParaRPr lang="ru-RU" sz="2200" dirty="0">
              <a:latin typeface="+mn-lt"/>
              <a:ea typeface="Calibri" panose="020F0502020204030204" pitchFamily="34" charset="0"/>
              <a:cs typeface="Times New Roman" panose="02020603050405020304" pitchFamily="18" charset="0"/>
            </a:endParaRPr>
          </a:p>
          <a:p>
            <a:pPr algn="just">
              <a:lnSpc>
                <a:spcPct val="107000"/>
              </a:lnSpc>
              <a:spcAft>
                <a:spcPts val="800"/>
              </a:spcAft>
            </a:pPr>
            <a:r>
              <a:rPr lang="en-US" sz="2200" b="1" dirty="0" smtClean="0">
                <a:latin typeface="+mn-lt"/>
                <a:ea typeface="Calibri" panose="020F0502020204030204" pitchFamily="34" charset="0"/>
                <a:cs typeface="Times New Roman" panose="02020603050405020304" pitchFamily="18" charset="0"/>
              </a:rPr>
              <a:t>B2B </a:t>
            </a:r>
            <a:r>
              <a:rPr lang="en-US" sz="2200" b="1" dirty="0">
                <a:latin typeface="+mn-lt"/>
                <a:ea typeface="Calibri" panose="020F0502020204030204" pitchFamily="34" charset="0"/>
                <a:cs typeface="Times New Roman" panose="02020603050405020304" pitchFamily="18" charset="0"/>
              </a:rPr>
              <a:t>market. P</a:t>
            </a:r>
            <a:r>
              <a:rPr lang="en-US" sz="2200" b="1" dirty="0" smtClean="0">
                <a:latin typeface="+mn-lt"/>
                <a:ea typeface="Calibri" panose="020F0502020204030204" pitchFamily="34" charset="0"/>
                <a:cs typeface="Times New Roman" panose="02020603050405020304" pitchFamily="18" charset="0"/>
              </a:rPr>
              <a:t>erformance marketing </a:t>
            </a:r>
            <a:r>
              <a:rPr lang="en-US" sz="2200" dirty="0" smtClean="0">
                <a:latin typeface="+mn-lt"/>
                <a:ea typeface="Calibri" panose="020F0502020204030204" pitchFamily="34" charset="0"/>
                <a:cs typeface="Times New Roman" panose="02020603050405020304" pitchFamily="18" charset="0"/>
              </a:rPr>
              <a:t>is also highly demanded competence of marketing director</a:t>
            </a:r>
            <a:r>
              <a:rPr lang="ru-RU" sz="2200" dirty="0" smtClean="0">
                <a:latin typeface="+mn-lt"/>
                <a:ea typeface="Calibri" panose="020F0502020204030204" pitchFamily="34" charset="0"/>
                <a:cs typeface="Times New Roman" panose="02020603050405020304" pitchFamily="18" charset="0"/>
              </a:rPr>
              <a:t> </a:t>
            </a:r>
            <a:r>
              <a:rPr lang="ru-RU" sz="2200" b="1" dirty="0" smtClean="0">
                <a:latin typeface="+mn-lt"/>
                <a:ea typeface="Calibri" panose="020F0502020204030204" pitchFamily="34" charset="0"/>
                <a:cs typeface="Times New Roman" panose="02020603050405020304" pitchFamily="18" charset="0"/>
              </a:rPr>
              <a:t>(100) </a:t>
            </a:r>
            <a:r>
              <a:rPr lang="en-US" sz="2200" dirty="0" smtClean="0">
                <a:latin typeface="+mn-lt"/>
                <a:ea typeface="Calibri" panose="020F0502020204030204" pitchFamily="34" charset="0"/>
                <a:cs typeface="Times New Roman" panose="02020603050405020304" pitchFamily="18" charset="0"/>
              </a:rPr>
              <a:t>alongside </a:t>
            </a:r>
            <a:r>
              <a:rPr lang="en-US" sz="2200" b="1" dirty="0" smtClean="0">
                <a:latin typeface="+mn-lt"/>
                <a:ea typeface="Calibri" panose="020F0502020204030204" pitchFamily="34" charset="0"/>
                <a:cs typeface="Times New Roman" panose="02020603050405020304" pitchFamily="18" charset="0"/>
              </a:rPr>
              <a:t>with</a:t>
            </a:r>
            <a:r>
              <a:rPr lang="ru-RU" sz="2200" b="1" dirty="0" smtClean="0">
                <a:latin typeface="+mn-lt"/>
                <a:ea typeface="Calibri" panose="020F0502020204030204" pitchFamily="34" charset="0"/>
                <a:cs typeface="Times New Roman" panose="02020603050405020304" pitchFamily="18" charset="0"/>
              </a:rPr>
              <a:t> </a:t>
            </a:r>
            <a:r>
              <a:rPr lang="en-US" sz="2200" b="1" dirty="0" smtClean="0">
                <a:latin typeface="+mn-lt"/>
                <a:ea typeface="Calibri" panose="020F0502020204030204" pitchFamily="34" charset="0"/>
                <a:cs typeface="Times New Roman" panose="02020603050405020304" pitchFamily="18" charset="0"/>
              </a:rPr>
              <a:t>organizational skills </a:t>
            </a:r>
            <a:r>
              <a:rPr lang="ru-RU" sz="2200" b="1" dirty="0" smtClean="0">
                <a:latin typeface="+mn-lt"/>
                <a:ea typeface="Calibri" panose="020F0502020204030204" pitchFamily="34" charset="0"/>
                <a:cs typeface="Times New Roman" panose="02020603050405020304" pitchFamily="18" charset="0"/>
              </a:rPr>
              <a:t>(100)</a:t>
            </a:r>
            <a:r>
              <a:rPr lang="en-US" sz="2200" b="1"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Basically, employers expect that their CMO</a:t>
            </a:r>
            <a:r>
              <a:rPr lang="ru-RU" sz="2200" b="1"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know how to make profitable </a:t>
            </a:r>
            <a:r>
              <a:rPr lang="en-US" sz="2200" b="1" dirty="0" smtClean="0">
                <a:latin typeface="+mn-lt"/>
                <a:ea typeface="Calibri" panose="020F0502020204030204" pitchFamily="34" charset="0"/>
                <a:cs typeface="Times New Roman" panose="02020603050405020304" pitchFamily="18" charset="0"/>
              </a:rPr>
              <a:t>PR and advertising </a:t>
            </a:r>
            <a:r>
              <a:rPr lang="ru-RU" sz="2200" b="1" dirty="0" smtClean="0">
                <a:latin typeface="+mn-lt"/>
                <a:ea typeface="Calibri" panose="020F0502020204030204" pitchFamily="34" charset="0"/>
                <a:cs typeface="Times New Roman" panose="02020603050405020304" pitchFamily="18" charset="0"/>
              </a:rPr>
              <a:t>(94)</a:t>
            </a:r>
            <a:r>
              <a:rPr lang="ru-RU" sz="2200" dirty="0" smtClean="0">
                <a:latin typeface="+mn-lt"/>
                <a:ea typeface="Calibri" panose="020F0502020204030204" pitchFamily="34" charset="0"/>
                <a:cs typeface="Times New Roman" panose="02020603050405020304" pitchFamily="18" charset="0"/>
              </a:rPr>
              <a:t>,</a:t>
            </a:r>
            <a:r>
              <a:rPr lang="en-US" sz="2200" dirty="0" smtClean="0">
                <a:latin typeface="+mn-lt"/>
                <a:ea typeface="Calibri" panose="020F0502020204030204" pitchFamily="34" charset="0"/>
                <a:cs typeface="Times New Roman" panose="02020603050405020304" pitchFamily="18" charset="0"/>
              </a:rPr>
              <a:t> to</a:t>
            </a:r>
            <a:r>
              <a:rPr lang="ru-RU" sz="2200"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tune customer relationships </a:t>
            </a:r>
            <a:r>
              <a:rPr lang="ru-RU" sz="2200" b="1" dirty="0" smtClean="0">
                <a:latin typeface="+mn-lt"/>
                <a:ea typeface="Calibri" panose="020F0502020204030204" pitchFamily="34" charset="0"/>
                <a:cs typeface="Times New Roman" panose="02020603050405020304" pitchFamily="18" charset="0"/>
              </a:rPr>
              <a:t>(88)</a:t>
            </a:r>
            <a:r>
              <a:rPr lang="en-US" sz="2200" dirty="0" smtClean="0">
                <a:latin typeface="+mn-lt"/>
                <a:ea typeface="Calibri" panose="020F0502020204030204" pitchFamily="34" charset="0"/>
                <a:cs typeface="Times New Roman" panose="02020603050405020304" pitchFamily="18" charset="0"/>
              </a:rPr>
              <a:t>, and</a:t>
            </a:r>
            <a:r>
              <a:rPr lang="ru-RU" sz="2200" b="1"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to work on </a:t>
            </a:r>
            <a:r>
              <a:rPr lang="en-US" sz="2200" b="1" dirty="0" smtClean="0">
                <a:latin typeface="+mn-lt"/>
                <a:ea typeface="Calibri" panose="020F0502020204030204" pitchFamily="34" charset="0"/>
                <a:cs typeface="Times New Roman" panose="02020603050405020304" pitchFamily="18" charset="0"/>
              </a:rPr>
              <a:t>content marketing </a:t>
            </a:r>
            <a:r>
              <a:rPr lang="ru-RU" sz="2200" b="1" dirty="0" smtClean="0">
                <a:latin typeface="+mn-lt"/>
                <a:ea typeface="Calibri" panose="020F0502020204030204" pitchFamily="34" charset="0"/>
                <a:cs typeface="Times New Roman" panose="02020603050405020304" pitchFamily="18" charset="0"/>
              </a:rPr>
              <a:t>(88)</a:t>
            </a:r>
            <a:r>
              <a:rPr lang="en-US" sz="2200" b="1" dirty="0" smtClean="0">
                <a:latin typeface="+mn-lt"/>
                <a:ea typeface="Calibri" panose="020F0502020204030204" pitchFamily="34" charset="0"/>
                <a:cs typeface="Times New Roman" panose="02020603050405020304" pitchFamily="18" charset="0"/>
              </a:rPr>
              <a:t>.</a:t>
            </a:r>
          </a:p>
          <a:p>
            <a:pPr algn="just">
              <a:lnSpc>
                <a:spcPct val="107000"/>
              </a:lnSpc>
              <a:spcAft>
                <a:spcPts val="800"/>
              </a:spcAft>
            </a:pPr>
            <a:endParaRPr lang="en-US" sz="2200" dirty="0">
              <a:latin typeface="+mn-lt"/>
              <a:ea typeface="Calibri" panose="020F0502020204030204" pitchFamily="34" charset="0"/>
              <a:cs typeface="Times New Roman" panose="02020603050405020304" pitchFamily="18" charset="0"/>
            </a:endParaRPr>
          </a:p>
          <a:p>
            <a:pPr algn="just">
              <a:lnSpc>
                <a:spcPct val="107000"/>
              </a:lnSpc>
              <a:spcAft>
                <a:spcPts val="800"/>
              </a:spcAft>
            </a:pPr>
            <a:r>
              <a:rPr lang="en-US" sz="2200" b="1" dirty="0" smtClean="0">
                <a:latin typeface="+mn-lt"/>
                <a:ea typeface="Calibri" panose="020F0502020204030204" pitchFamily="34" charset="0"/>
                <a:cs typeface="Times New Roman" panose="02020603050405020304" pitchFamily="18" charset="0"/>
              </a:rPr>
              <a:t>The gap </a:t>
            </a:r>
            <a:r>
              <a:rPr lang="en-US" sz="2200" b="1" dirty="0">
                <a:latin typeface="+mn-lt"/>
                <a:ea typeface="Calibri" panose="020F0502020204030204" pitchFamily="34" charset="0"/>
                <a:cs typeface="Times New Roman" panose="02020603050405020304" pitchFamily="18" charset="0"/>
              </a:rPr>
              <a:t>between competences and professional </a:t>
            </a:r>
            <a:r>
              <a:rPr lang="en-US" sz="2200" b="1" dirty="0" smtClean="0">
                <a:latin typeface="+mn-lt"/>
                <a:ea typeface="Calibri" panose="020F0502020204030204" pitchFamily="34" charset="0"/>
                <a:cs typeface="Times New Roman" panose="02020603050405020304" pitchFamily="18" charset="0"/>
              </a:rPr>
              <a:t>tasks. </a:t>
            </a:r>
            <a:r>
              <a:rPr lang="en-US" sz="2200" dirty="0" smtClean="0">
                <a:latin typeface="+mn-lt"/>
                <a:ea typeface="Calibri" panose="020F0502020204030204" pitchFamily="34" charset="0"/>
                <a:cs typeface="Times New Roman" panose="02020603050405020304" pitchFamily="18" charset="0"/>
              </a:rPr>
              <a:t>In fact employers seek for a person who first of all can make </a:t>
            </a:r>
            <a:r>
              <a:rPr lang="en-US" sz="2200" b="1" dirty="0" smtClean="0">
                <a:latin typeface="+mn-lt"/>
                <a:ea typeface="Calibri" panose="020F0502020204030204" pitchFamily="34" charset="0"/>
                <a:cs typeface="Times New Roman" panose="02020603050405020304" pitchFamily="18" charset="0"/>
              </a:rPr>
              <a:t>performance marketing</a:t>
            </a:r>
            <a:r>
              <a:rPr lang="ru-RU" sz="2200" b="1" dirty="0" smtClean="0">
                <a:latin typeface="+mn-lt"/>
                <a:ea typeface="Calibri" panose="020F0502020204030204" pitchFamily="34" charset="0"/>
                <a:cs typeface="Times New Roman" panose="02020603050405020304" pitchFamily="18" charset="0"/>
              </a:rPr>
              <a:t> (100) </a:t>
            </a:r>
            <a:r>
              <a:rPr lang="en-US" sz="2200" dirty="0" smtClean="0">
                <a:latin typeface="+mn-lt"/>
                <a:ea typeface="Calibri" panose="020F0502020204030204" pitchFamily="34" charset="0"/>
                <a:cs typeface="Times New Roman" panose="02020603050405020304" pitchFamily="18" charset="0"/>
              </a:rPr>
              <a:t>and </a:t>
            </a:r>
            <a:r>
              <a:rPr lang="en-US" sz="2200" b="1" dirty="0" smtClean="0">
                <a:latin typeface="+mn-lt"/>
                <a:ea typeface="Calibri" panose="020F0502020204030204" pitchFamily="34" charset="0"/>
                <a:cs typeface="Times New Roman" panose="02020603050405020304" pitchFamily="18" charset="0"/>
              </a:rPr>
              <a:t>has organizational skills</a:t>
            </a:r>
            <a:r>
              <a:rPr lang="en-US" sz="2200" b="1" dirty="0">
                <a:latin typeface="+mn-lt"/>
                <a:ea typeface="Calibri" panose="020F0502020204030204" pitchFamily="34" charset="0"/>
                <a:cs typeface="Times New Roman" panose="02020603050405020304" pitchFamily="18" charset="0"/>
              </a:rPr>
              <a:t> </a:t>
            </a:r>
            <a:r>
              <a:rPr lang="ru-RU" sz="2200" b="1" dirty="0" smtClean="0">
                <a:latin typeface="+mn-lt"/>
                <a:ea typeface="Calibri" panose="020F0502020204030204" pitchFamily="34" charset="0"/>
                <a:cs typeface="Times New Roman" panose="02020603050405020304" pitchFamily="18" charset="0"/>
              </a:rPr>
              <a:t>(95)</a:t>
            </a:r>
            <a:r>
              <a:rPr lang="en-US" sz="2200" dirty="0" smtClean="0">
                <a:latin typeface="+mn-lt"/>
                <a:ea typeface="Calibri" panose="020F0502020204030204" pitchFamily="34" charset="0"/>
                <a:cs typeface="Times New Roman" panose="02020603050405020304" pitchFamily="18" charset="0"/>
              </a:rPr>
              <a:t>.</a:t>
            </a:r>
            <a:r>
              <a:rPr lang="ru-RU" sz="2200" dirty="0" smtClean="0">
                <a:latin typeface="+mn-lt"/>
                <a:ea typeface="Calibri" panose="020F0502020204030204" pitchFamily="34" charset="0"/>
                <a:cs typeface="Times New Roman" panose="02020603050405020304" pitchFamily="18" charset="0"/>
              </a:rPr>
              <a:t> </a:t>
            </a:r>
            <a:r>
              <a:rPr lang="en-US" sz="2200" dirty="0" smtClean="0">
                <a:latin typeface="+mn-lt"/>
                <a:ea typeface="Calibri" panose="020F0502020204030204" pitchFamily="34" charset="0"/>
                <a:cs typeface="Times New Roman" panose="02020603050405020304" pitchFamily="18" charset="0"/>
              </a:rPr>
              <a:t>However, the main task for CMO is dealing with corporate marketing strategy. </a:t>
            </a:r>
            <a:endParaRPr lang="ru-RU" sz="2200" dirty="0" smtClean="0">
              <a:latin typeface="+mn-lt"/>
              <a:ea typeface="Calibri" panose="020F0502020204030204" pitchFamily="34" charset="0"/>
              <a:cs typeface="Times New Roman" panose="02020603050405020304" pitchFamily="18" charset="0"/>
            </a:endParaRPr>
          </a:p>
          <a:p>
            <a:pPr algn="just">
              <a:lnSpc>
                <a:spcPct val="107000"/>
              </a:lnSpc>
              <a:spcAft>
                <a:spcPts val="800"/>
              </a:spcAft>
            </a:pPr>
            <a:endParaRPr lang="ru-RU" sz="2200" dirty="0" smtClean="0">
              <a:latin typeface="+mn-lt"/>
              <a:cs typeface="Times New Roman" panose="02020603050405020304" pitchFamily="18" charset="0"/>
            </a:endParaRPr>
          </a:p>
          <a:p>
            <a:pPr algn="just">
              <a:lnSpc>
                <a:spcPct val="107000"/>
              </a:lnSpc>
              <a:spcAft>
                <a:spcPts val="800"/>
              </a:spcAft>
            </a:pPr>
            <a:r>
              <a:rPr lang="en-US" sz="2200" dirty="0" smtClean="0">
                <a:latin typeface="+mn-lt"/>
                <a:cs typeface="Times New Roman" panose="02020603050405020304" pitchFamily="18" charset="0"/>
              </a:rPr>
              <a:t>This study shows CMO’s area of responsibility now is changing form the classical mode and as a result  demand for competences is also changing.</a:t>
            </a:r>
            <a:endParaRPr lang="ru-RU" sz="2200" dirty="0">
              <a:latin typeface="+mn-lt"/>
            </a:endParaRPr>
          </a:p>
        </p:txBody>
      </p:sp>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583126789"/>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sp>
        <p:nvSpPr>
          <p:cNvPr id="124" name="Очень крутой заголовок…"/>
          <p:cNvSpPr txBox="1"/>
          <p:nvPr/>
        </p:nvSpPr>
        <p:spPr>
          <a:xfrm>
            <a:off x="814450" y="1642342"/>
            <a:ext cx="11430002" cy="82296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r>
              <a:rPr lang="en-US" sz="5000" dirty="0" smtClean="0">
                <a:solidFill>
                  <a:srgbClr val="002060"/>
                </a:solidFill>
              </a:rPr>
              <a:t>Redefining the CMO</a:t>
            </a:r>
            <a:endParaRPr lang="ru-RU" sz="5000" dirty="0">
              <a:solidFill>
                <a:srgbClr val="002060"/>
              </a:solidFill>
            </a:endParaRPr>
          </a:p>
        </p:txBody>
      </p:sp>
      <p:pic>
        <p:nvPicPr>
          <p:cNvPr id="128"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2" name="Прямоугольник 1"/>
          <p:cNvSpPr/>
          <p:nvPr/>
        </p:nvSpPr>
        <p:spPr>
          <a:xfrm>
            <a:off x="787400" y="2729130"/>
            <a:ext cx="5483044" cy="5771836"/>
          </a:xfrm>
          <a:prstGeom prst="rect">
            <a:avLst/>
          </a:prstGeom>
        </p:spPr>
        <p:txBody>
          <a:bodyPr wrap="square">
            <a:spAutoFit/>
          </a:bodyPr>
          <a:lstStyle/>
          <a:p>
            <a:pPr algn="l">
              <a:lnSpc>
                <a:spcPct val="107000"/>
              </a:lnSpc>
              <a:spcAft>
                <a:spcPts val="800"/>
              </a:spcAft>
            </a:pPr>
            <a:r>
              <a:rPr lang="en-US" sz="2000" dirty="0" smtClean="0">
                <a:latin typeface="+mn-lt"/>
                <a:ea typeface="Calibri" panose="020F0502020204030204" pitchFamily="34" charset="0"/>
                <a:cs typeface="Arial" panose="020B0604020202020204" pitchFamily="34" charset="0"/>
              </a:rPr>
              <a:t>40 structural interviews with CMO made by Deloitte in 2018 also shows the gap between functional and competences.</a:t>
            </a:r>
          </a:p>
          <a:p>
            <a:pPr algn="l">
              <a:lnSpc>
                <a:spcPct val="107000"/>
              </a:lnSpc>
              <a:spcAft>
                <a:spcPts val="800"/>
              </a:spcAft>
            </a:pPr>
            <a:r>
              <a:rPr lang="en-US" sz="2000" dirty="0" smtClean="0">
                <a:latin typeface="+mn-lt"/>
                <a:ea typeface="Calibri" panose="020F0502020204030204" pitchFamily="34" charset="0"/>
                <a:cs typeface="Arial" panose="020B0604020202020204" pitchFamily="34" charset="0"/>
              </a:rPr>
              <a:t>This gap </a:t>
            </a:r>
            <a:r>
              <a:rPr lang="en-US" sz="2000" dirty="0">
                <a:latin typeface="+mn-lt"/>
                <a:ea typeface="Calibri" panose="020F0502020204030204" pitchFamily="34" charset="0"/>
                <a:cs typeface="Arial" panose="020B0604020202020204" pitchFamily="34" charset="0"/>
              </a:rPr>
              <a:t>was</a:t>
            </a:r>
            <a:r>
              <a:rPr lang="en-US" sz="2000" dirty="0" smtClean="0">
                <a:latin typeface="+mn-lt"/>
                <a:ea typeface="Calibri" panose="020F0502020204030204" pitchFamily="34" charset="0"/>
                <a:cs typeface="Arial" panose="020B0604020202020204" pitchFamily="34" charset="0"/>
              </a:rPr>
              <a:t> called </a:t>
            </a:r>
            <a:r>
              <a:rPr lang="en-US" sz="2000" b="1" dirty="0" smtClean="0">
                <a:latin typeface="+mn-lt"/>
                <a:ea typeface="Calibri" panose="020F0502020204030204" pitchFamily="34" charset="0"/>
                <a:cs typeface="Arial" panose="020B0604020202020204" pitchFamily="34" charset="0"/>
              </a:rPr>
              <a:t>CMO paradox</a:t>
            </a:r>
            <a:r>
              <a:rPr lang="en-US" sz="2000" dirty="0" smtClean="0">
                <a:latin typeface="+mn-lt"/>
                <a:ea typeface="Calibri" panose="020F0502020204030204" pitchFamily="34" charset="0"/>
                <a:cs typeface="Arial" panose="020B0604020202020204" pitchFamily="34" charset="0"/>
              </a:rPr>
              <a:t>.</a:t>
            </a:r>
          </a:p>
          <a:p>
            <a:pPr algn="l">
              <a:lnSpc>
                <a:spcPct val="107000"/>
              </a:lnSpc>
              <a:spcAft>
                <a:spcPts val="800"/>
              </a:spcAft>
            </a:pPr>
            <a:r>
              <a:rPr lang="en-US" sz="2000" dirty="0" smtClean="0">
                <a:latin typeface="+mn-lt"/>
              </a:rPr>
              <a:t>“CMOs </a:t>
            </a:r>
            <a:r>
              <a:rPr lang="en-US" sz="2000" dirty="0">
                <a:latin typeface="+mn-lt"/>
              </a:rPr>
              <a:t>are expected to play an enterprise-minded role in organizations, but often don’t have the authority and responsibility to be effective</a:t>
            </a:r>
            <a:r>
              <a:rPr lang="en-US" sz="2000" dirty="0" smtClean="0">
                <a:latin typeface="+mn-lt"/>
              </a:rPr>
              <a:t>.</a:t>
            </a:r>
          </a:p>
          <a:p>
            <a:pPr algn="l">
              <a:lnSpc>
                <a:spcPct val="107000"/>
              </a:lnSpc>
              <a:spcAft>
                <a:spcPts val="800"/>
              </a:spcAft>
            </a:pPr>
            <a:r>
              <a:rPr lang="en-US" sz="2000" dirty="0" smtClean="0">
                <a:latin typeface="+mn-lt"/>
              </a:rPr>
              <a:t>Fully </a:t>
            </a:r>
            <a:r>
              <a:rPr lang="en-US" sz="2000" dirty="0">
                <a:latin typeface="+mn-lt"/>
              </a:rPr>
              <a:t>half of our interviewees said having an enterprise-wide mind-set was one of the most important factors in a CMO’s success. </a:t>
            </a:r>
            <a:endParaRPr lang="en-US" sz="2000" dirty="0" smtClean="0">
              <a:latin typeface="+mn-lt"/>
            </a:endParaRPr>
          </a:p>
          <a:p>
            <a:pPr algn="l">
              <a:lnSpc>
                <a:spcPct val="107000"/>
              </a:lnSpc>
              <a:spcAft>
                <a:spcPts val="800"/>
              </a:spcAft>
            </a:pPr>
            <a:r>
              <a:rPr lang="en-US" sz="2000" dirty="0" smtClean="0">
                <a:latin typeface="+mn-lt"/>
              </a:rPr>
              <a:t>Yet </a:t>
            </a:r>
            <a:r>
              <a:rPr lang="en-US" sz="2000" dirty="0">
                <a:latin typeface="+mn-lt"/>
              </a:rPr>
              <a:t>a far smaller proportion thought it was important for CMOs to have a voice in company growth initiatives, own a significant role in budgeting and strategic planning, or be part of a customer-centric company—all factors that typically come with having an enterprise-wide mind-set (see figure</a:t>
            </a:r>
            <a:r>
              <a:rPr lang="en-US" sz="2000" dirty="0" smtClean="0">
                <a:latin typeface="+mn-lt"/>
              </a:rPr>
              <a:t>).</a:t>
            </a:r>
            <a:r>
              <a:rPr lang="en-US" sz="2000" dirty="0" smtClean="0">
                <a:latin typeface="+mn-lt"/>
                <a:cs typeface="Arial" panose="020B0604020202020204" pitchFamily="34" charset="0"/>
              </a:rPr>
              <a:t>”</a:t>
            </a:r>
            <a:endParaRPr lang="ru-RU" sz="2000" dirty="0">
              <a:latin typeface="+mn-lt"/>
              <a:ea typeface="Calibri" panose="020F0502020204030204" pitchFamily="34" charset="0"/>
              <a:cs typeface="Arial" panose="020B0604020202020204" pitchFamily="34" charset="0"/>
            </a:endParaRPr>
          </a:p>
        </p:txBody>
      </p:sp>
      <p:sp>
        <p:nvSpPr>
          <p:cNvPr id="6" name="Прямоугольник 5"/>
          <p:cNvSpPr/>
          <p:nvPr/>
        </p:nvSpPr>
        <p:spPr>
          <a:xfrm>
            <a:off x="292295" y="8935194"/>
            <a:ext cx="12420210" cy="338554"/>
          </a:xfrm>
          <a:prstGeom prst="rect">
            <a:avLst/>
          </a:prstGeom>
        </p:spPr>
        <p:txBody>
          <a:bodyPr wrap="square">
            <a:spAutoFit/>
          </a:bodyPr>
          <a:lstStyle/>
          <a:p>
            <a:r>
              <a:rPr lang="en-US" sz="1600" dirty="0" smtClean="0">
                <a:latin typeface="Arial" panose="020B0604020202020204" pitchFamily="34" charset="0"/>
                <a:ea typeface="Calibri" panose="020F0502020204030204" pitchFamily="34" charset="0"/>
                <a:cs typeface="Arial" panose="020B0604020202020204" pitchFamily="34" charset="0"/>
              </a:rPr>
              <a:t>Source</a:t>
            </a:r>
            <a:r>
              <a:rPr lang="ru-RU" sz="1600" dirty="0" smtClean="0">
                <a:latin typeface="Arial" panose="020B0604020202020204" pitchFamily="34" charset="0"/>
                <a:ea typeface="Calibri" panose="020F0502020204030204" pitchFamily="34" charset="0"/>
                <a:cs typeface="Arial" panose="020B0604020202020204" pitchFamily="34" charset="0"/>
              </a:rPr>
              <a:t>: </a:t>
            </a:r>
            <a:r>
              <a:rPr lang="en-US" sz="1600" dirty="0" smtClean="0">
                <a:latin typeface="Arial" panose="020B0604020202020204" pitchFamily="34" charset="0"/>
                <a:ea typeface="Calibri" panose="020F0502020204030204" pitchFamily="34" charset="0"/>
                <a:cs typeface="Arial" panose="020B0604020202020204" pitchFamily="34" charset="0"/>
              </a:rPr>
              <a:t>https</a:t>
            </a:r>
            <a:r>
              <a:rPr lang="en-US" sz="1600" dirty="0">
                <a:latin typeface="Arial" panose="020B0604020202020204" pitchFamily="34" charset="0"/>
                <a:ea typeface="Calibri" panose="020F0502020204030204" pitchFamily="34" charset="0"/>
                <a:cs typeface="Arial" panose="020B0604020202020204" pitchFamily="34" charset="0"/>
              </a:rPr>
              <a:t>://www2.deloitte.com/insights/us/en/deloitte-review/issue-22/redefining-the-role-of-the-cmo-chief-marketing-officer.html</a:t>
            </a:r>
            <a:endParaRPr lang="ru-RU" sz="1600" dirty="0"/>
          </a:p>
        </p:txBody>
      </p:sp>
      <p:pic>
        <p:nvPicPr>
          <p:cNvPr id="3" name="Рисунок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70444" y="2729130"/>
            <a:ext cx="6585786" cy="5216478"/>
          </a:xfrm>
          <a:prstGeom prst="rect">
            <a:avLst/>
          </a:prstGeom>
        </p:spPr>
      </p:pic>
      <p:sp>
        <p:nvSpPr>
          <p:cNvPr id="4" name="Овал 3"/>
          <p:cNvSpPr/>
          <p:nvPr/>
        </p:nvSpPr>
        <p:spPr>
          <a:xfrm>
            <a:off x="7257143" y="3497943"/>
            <a:ext cx="5747657" cy="449943"/>
          </a:xfrm>
          <a:prstGeom prst="ellipse">
            <a:avLst/>
          </a:prstGeom>
          <a:noFill/>
          <a:ln w="12700" cap="flat">
            <a:solidFill>
              <a:srgbClr val="FF0000"/>
            </a:solid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ru-RU" sz="2400" b="0" i="0" u="none" strike="noStrike" cap="none" spc="0" normalizeH="0" baseline="0">
              <a:ln>
                <a:noFill/>
              </a:ln>
              <a:solidFill>
                <a:srgbClr val="FFFFFF"/>
              </a:solidFill>
              <a:effectLst/>
              <a:uFillTx/>
              <a:latin typeface="+mj-lt"/>
              <a:ea typeface="+mj-ea"/>
              <a:cs typeface="+mj-cs"/>
              <a:sym typeface="Helvetica Light"/>
            </a:endParaRPr>
          </a:p>
        </p:txBody>
      </p:sp>
      <p:sp>
        <p:nvSpPr>
          <p:cNvPr id="10" name="Овал 9"/>
          <p:cNvSpPr/>
          <p:nvPr/>
        </p:nvSpPr>
        <p:spPr>
          <a:xfrm>
            <a:off x="6270444" y="5987143"/>
            <a:ext cx="5747657" cy="449943"/>
          </a:xfrm>
          <a:prstGeom prst="ellipse">
            <a:avLst/>
          </a:prstGeom>
          <a:noFill/>
          <a:ln w="12700" cap="flat">
            <a:solidFill>
              <a:srgbClr val="FF0000"/>
            </a:solid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ru-RU" sz="2400" b="0" i="0" u="none" strike="noStrike" cap="none" spc="0" normalizeH="0" baseline="0">
              <a:ln>
                <a:noFill/>
              </a:ln>
              <a:solidFill>
                <a:srgbClr val="FFFFFF"/>
              </a:solidFill>
              <a:effectLst/>
              <a:uFillTx/>
              <a:latin typeface="+mj-lt"/>
              <a:ea typeface="+mj-ea"/>
              <a:cs typeface="+mj-cs"/>
              <a:sym typeface="Helvetica Light"/>
            </a:endParaRPr>
          </a:p>
        </p:txBody>
      </p:sp>
      <p:sp>
        <p:nvSpPr>
          <p:cNvPr id="11"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072864062"/>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sp>
        <p:nvSpPr>
          <p:cNvPr id="124" name="Очень крутой заголовок…"/>
          <p:cNvSpPr txBox="1"/>
          <p:nvPr/>
        </p:nvSpPr>
        <p:spPr>
          <a:xfrm>
            <a:off x="814450" y="1642342"/>
            <a:ext cx="11430002" cy="82296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r>
              <a:rPr lang="en-US" sz="5400" dirty="0">
                <a:latin typeface="Arial" panose="020B0604020202020204" pitchFamily="34" charset="0"/>
                <a:ea typeface="Calibri" panose="020F0502020204030204" pitchFamily="34" charset="0"/>
                <a:cs typeface="Arial" panose="020B0604020202020204" pitchFamily="34" charset="0"/>
              </a:rPr>
              <a:t>12 powers of marketing leader</a:t>
            </a:r>
            <a:endParaRPr lang="ru-RU" sz="5000" dirty="0">
              <a:solidFill>
                <a:srgbClr val="002060"/>
              </a:solidFill>
            </a:endParaRPr>
          </a:p>
        </p:txBody>
      </p:sp>
      <p:pic>
        <p:nvPicPr>
          <p:cNvPr id="128"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2" name="Прямоугольник 1"/>
          <p:cNvSpPr/>
          <p:nvPr/>
        </p:nvSpPr>
        <p:spPr>
          <a:xfrm>
            <a:off x="787399" y="3065117"/>
            <a:ext cx="4727136" cy="4249368"/>
          </a:xfrm>
          <a:prstGeom prst="rect">
            <a:avLst/>
          </a:prstGeom>
        </p:spPr>
        <p:txBody>
          <a:bodyPr wrap="square">
            <a:spAutoFit/>
          </a:bodyPr>
          <a:lstStyle/>
          <a:p>
            <a:pPr algn="just">
              <a:lnSpc>
                <a:spcPct val="107000"/>
              </a:lnSpc>
              <a:spcAft>
                <a:spcPts val="800"/>
              </a:spcAft>
            </a:pPr>
            <a:r>
              <a:rPr lang="en-US" sz="2000" dirty="0" smtClean="0">
                <a:latin typeface="+mn-lt"/>
              </a:rPr>
              <a:t>Thomas </a:t>
            </a:r>
            <a:r>
              <a:rPr lang="en-US" sz="2000" dirty="0" err="1" smtClean="0">
                <a:latin typeface="+mn-lt"/>
              </a:rPr>
              <a:t>Barta</a:t>
            </a:r>
            <a:r>
              <a:rPr lang="en-US" sz="2000" dirty="0" smtClean="0">
                <a:latin typeface="+mn-lt"/>
              </a:rPr>
              <a:t>, former </a:t>
            </a:r>
            <a:r>
              <a:rPr lang="en-US" sz="2000" dirty="0">
                <a:latin typeface="+mn-lt"/>
              </a:rPr>
              <a:t>McKinsey </a:t>
            </a:r>
            <a:r>
              <a:rPr lang="en-US" sz="2000" dirty="0" smtClean="0">
                <a:latin typeface="+mn-lt"/>
              </a:rPr>
              <a:t>partner, and </a:t>
            </a:r>
            <a:r>
              <a:rPr lang="en-US" sz="2000" dirty="0">
                <a:latin typeface="+mn-lt"/>
              </a:rPr>
              <a:t>Patrick </a:t>
            </a:r>
            <a:r>
              <a:rPr lang="en-US" sz="2000" dirty="0" err="1" smtClean="0">
                <a:latin typeface="+mn-lt"/>
              </a:rPr>
              <a:t>Barwise</a:t>
            </a:r>
            <a:r>
              <a:rPr lang="en-US" sz="2000" dirty="0" smtClean="0">
                <a:latin typeface="+mn-lt"/>
              </a:rPr>
              <a:t>,</a:t>
            </a:r>
            <a:r>
              <a:rPr lang="en-US" sz="2000" dirty="0">
                <a:latin typeface="+mn-lt"/>
              </a:rPr>
              <a:t> Emeritus Professor of Management and Marketing at London Business </a:t>
            </a:r>
            <a:r>
              <a:rPr lang="en-US" sz="2000" dirty="0" smtClean="0">
                <a:latin typeface="+mn-lt"/>
              </a:rPr>
              <a:t>School, asked more than 1200 CMOs </a:t>
            </a:r>
            <a:r>
              <a:rPr lang="en-US" sz="2000" dirty="0">
                <a:latin typeface="+mn-lt"/>
              </a:rPr>
              <a:t>from 74 countries</a:t>
            </a:r>
            <a:r>
              <a:rPr lang="en-US" sz="2000" dirty="0" smtClean="0">
                <a:latin typeface="+mn-lt"/>
              </a:rPr>
              <a:t> to find the boundaries of their area of responsibility.</a:t>
            </a:r>
          </a:p>
          <a:p>
            <a:pPr algn="just">
              <a:lnSpc>
                <a:spcPct val="107000"/>
              </a:lnSpc>
              <a:spcAft>
                <a:spcPts val="800"/>
              </a:spcAft>
            </a:pPr>
            <a:endParaRPr lang="en-US" sz="2000" dirty="0">
              <a:latin typeface="+mn-lt"/>
            </a:endParaRPr>
          </a:p>
          <a:p>
            <a:pPr algn="just">
              <a:lnSpc>
                <a:spcPct val="107000"/>
              </a:lnSpc>
              <a:spcAft>
                <a:spcPts val="800"/>
              </a:spcAft>
            </a:pPr>
            <a:r>
              <a:rPr lang="en-US" sz="2000" dirty="0" smtClean="0">
                <a:latin typeface="+mn-lt"/>
              </a:rPr>
              <a:t>According to the research, </a:t>
            </a:r>
            <a:r>
              <a:rPr lang="en-US" sz="2000" dirty="0">
                <a:latin typeface="+mn-lt"/>
              </a:rPr>
              <a:t>77% of CMOs said communications. </a:t>
            </a:r>
            <a:r>
              <a:rPr lang="en-US" sz="2000" dirty="0" smtClean="0">
                <a:latin typeface="+mn-lt"/>
              </a:rPr>
              <a:t>Then, </a:t>
            </a:r>
            <a:r>
              <a:rPr lang="en-US" sz="2000" dirty="0">
                <a:latin typeface="+mn-lt"/>
              </a:rPr>
              <a:t>came brand development (whatever that means) on 63%; product development on 56%; and sales promotion and customer retention, both on 55</a:t>
            </a:r>
            <a:r>
              <a:rPr lang="en-US" sz="2000" dirty="0" smtClean="0">
                <a:latin typeface="+mn-lt"/>
              </a:rPr>
              <a:t>%</a:t>
            </a:r>
            <a:endParaRPr lang="en-US" sz="2000" dirty="0">
              <a:latin typeface="+mn-lt"/>
            </a:endParaRPr>
          </a:p>
        </p:txBody>
      </p:sp>
      <p:graphicFrame>
        <p:nvGraphicFramePr>
          <p:cNvPr id="5" name="Диаграмма 4"/>
          <p:cNvGraphicFramePr/>
          <p:nvPr>
            <p:extLst>
              <p:ext uri="{D42A27DB-BD31-4B8C-83A1-F6EECF244321}">
                <p14:modId xmlns:p14="http://schemas.microsoft.com/office/powerpoint/2010/main" val="3608500345"/>
              </p:ext>
            </p:extLst>
          </p:nvPr>
        </p:nvGraphicFramePr>
        <p:xfrm>
          <a:off x="5683349" y="3179104"/>
          <a:ext cx="7033846" cy="5064564"/>
        </p:xfrm>
        <a:graphic>
          <a:graphicData uri="http://schemas.openxmlformats.org/drawingml/2006/chart">
            <c:chart xmlns:c="http://schemas.openxmlformats.org/drawingml/2006/chart" xmlns:r="http://schemas.openxmlformats.org/officeDocument/2006/relationships" r:id="rId4"/>
          </a:graphicData>
        </a:graphic>
      </p:graphicFrame>
      <p:sp>
        <p:nvSpPr>
          <p:cNvPr id="6" name="Прямоугольник 5"/>
          <p:cNvSpPr/>
          <p:nvPr/>
        </p:nvSpPr>
        <p:spPr>
          <a:xfrm>
            <a:off x="914400" y="8765917"/>
            <a:ext cx="10944664" cy="338554"/>
          </a:xfrm>
          <a:prstGeom prst="rect">
            <a:avLst/>
          </a:prstGeom>
        </p:spPr>
        <p:txBody>
          <a:bodyPr wrap="square">
            <a:spAutoFit/>
          </a:bodyPr>
          <a:lstStyle/>
          <a:p>
            <a:pPr algn="l"/>
            <a:r>
              <a:rPr lang="en-US" sz="1600" dirty="0" smtClean="0">
                <a:latin typeface="Arial" panose="020B0604020202020204" pitchFamily="34" charset="0"/>
                <a:cs typeface="Arial" panose="020B0604020202020204" pitchFamily="34" charset="0"/>
              </a:rPr>
              <a:t>Source:</a:t>
            </a:r>
            <a:r>
              <a:rPr lang="en-US" sz="1600" dirty="0">
                <a:hlinkClick r:id="rId5"/>
              </a:rPr>
              <a:t> https://www.marketingweek.com/2019/01/11/thomas-barta-point-cmo/</a:t>
            </a:r>
            <a:endParaRPr lang="ru-RU" sz="1600" dirty="0"/>
          </a:p>
        </p:txBody>
      </p:sp>
      <p:sp>
        <p:nvSpPr>
          <p:cNvPr id="9"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1360888585"/>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sp>
        <p:nvSpPr>
          <p:cNvPr id="124" name="Очень крутой заголовок…"/>
          <p:cNvSpPr txBox="1"/>
          <p:nvPr/>
        </p:nvSpPr>
        <p:spPr>
          <a:xfrm>
            <a:off x="814450" y="1642342"/>
            <a:ext cx="11430002" cy="90391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r>
              <a:rPr lang="en-US" sz="5000" b="1" dirty="0" smtClean="0">
                <a:solidFill>
                  <a:srgbClr val="002060"/>
                </a:solidFill>
                <a:latin typeface="+mn-lt"/>
              </a:rPr>
              <a:t>RUSSIA IN GLOBAL CONTEXT</a:t>
            </a:r>
            <a:endParaRPr lang="ru-RU" sz="5000" dirty="0">
              <a:solidFill>
                <a:srgbClr val="002060"/>
              </a:solidFill>
            </a:endParaRPr>
          </a:p>
        </p:txBody>
      </p:sp>
      <p:pic>
        <p:nvPicPr>
          <p:cNvPr id="128"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16" name="TextBox 15"/>
          <p:cNvSpPr txBox="1"/>
          <p:nvPr/>
        </p:nvSpPr>
        <p:spPr>
          <a:xfrm>
            <a:off x="805562" y="2738786"/>
            <a:ext cx="575746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2400" dirty="0" smtClean="0">
                <a:latin typeface="+mn-lt"/>
              </a:rPr>
              <a:t>CMO functional according Graduate School of Marketing and Business Development</a:t>
            </a:r>
            <a:endParaRPr lang="ru-RU" sz="2400" dirty="0" smtClean="0">
              <a:latin typeface="+mn-lt"/>
            </a:endParaRPr>
          </a:p>
          <a:p>
            <a:r>
              <a:rPr lang="ru-RU" sz="2400" dirty="0" smtClean="0">
                <a:latin typeface="+mn-lt"/>
              </a:rPr>
              <a:t>(</a:t>
            </a:r>
            <a:r>
              <a:rPr lang="en-US" sz="2400" dirty="0" smtClean="0">
                <a:latin typeface="+mn-lt"/>
              </a:rPr>
              <a:t>Employers expectations</a:t>
            </a:r>
            <a:r>
              <a:rPr lang="ru-RU" sz="2400" dirty="0" smtClean="0">
                <a:latin typeface="+mn-lt"/>
              </a:rPr>
              <a:t>)</a:t>
            </a:r>
            <a:endParaRPr lang="ru-RU" sz="2400" dirty="0"/>
          </a:p>
        </p:txBody>
      </p:sp>
      <p:sp>
        <p:nvSpPr>
          <p:cNvPr id="6" name="Прямоугольник 5"/>
          <p:cNvSpPr/>
          <p:nvPr/>
        </p:nvSpPr>
        <p:spPr>
          <a:xfrm>
            <a:off x="7085539" y="2701538"/>
            <a:ext cx="4886180" cy="830997"/>
          </a:xfrm>
          <a:prstGeom prst="rect">
            <a:avLst/>
          </a:prstGeom>
        </p:spPr>
        <p:txBody>
          <a:bodyPr wrap="square">
            <a:spAutoFit/>
          </a:bodyPr>
          <a:lstStyle/>
          <a:p>
            <a:r>
              <a:rPr lang="en-US" sz="2400" dirty="0">
                <a:latin typeface="+mn-lt"/>
                <a:ea typeface="Calibri" panose="020F0502020204030204" pitchFamily="34" charset="0"/>
                <a:cs typeface="Arial" panose="020B0604020202020204" pitchFamily="34" charset="0"/>
              </a:rPr>
              <a:t>12 powers of marketing </a:t>
            </a:r>
            <a:r>
              <a:rPr lang="en-US" sz="2400" dirty="0" smtClean="0">
                <a:latin typeface="+mn-lt"/>
                <a:ea typeface="Calibri" panose="020F0502020204030204" pitchFamily="34" charset="0"/>
                <a:cs typeface="Arial" panose="020B0604020202020204" pitchFamily="34" charset="0"/>
              </a:rPr>
              <a:t>leader</a:t>
            </a:r>
          </a:p>
          <a:p>
            <a:r>
              <a:rPr lang="ru-RU" sz="2400" dirty="0" smtClean="0">
                <a:latin typeface="+mn-lt"/>
                <a:cs typeface="Arial" panose="020B0604020202020204" pitchFamily="34" charset="0"/>
              </a:rPr>
              <a:t>(</a:t>
            </a:r>
            <a:r>
              <a:rPr lang="en-US" sz="2400" dirty="0">
                <a:latin typeface="+mn-lt"/>
                <a:cs typeface="Arial" panose="020B0604020202020204" pitchFamily="34" charset="0"/>
              </a:rPr>
              <a:t>A</a:t>
            </a:r>
            <a:r>
              <a:rPr lang="en-US" sz="2400" dirty="0" smtClean="0">
                <a:latin typeface="+mn-lt"/>
                <a:cs typeface="Arial" panose="020B0604020202020204" pitchFamily="34" charset="0"/>
              </a:rPr>
              <a:t>ctual functional</a:t>
            </a:r>
            <a:r>
              <a:rPr lang="ru-RU" sz="2400" dirty="0" smtClean="0">
                <a:latin typeface="+mn-lt"/>
                <a:cs typeface="Arial" panose="020B0604020202020204" pitchFamily="34" charset="0"/>
              </a:rPr>
              <a:t>)</a:t>
            </a:r>
            <a:endParaRPr lang="ru-RU" sz="2400" dirty="0">
              <a:latin typeface="+mn-lt"/>
            </a:endParaRPr>
          </a:p>
        </p:txBody>
      </p:sp>
      <p:sp>
        <p:nvSpPr>
          <p:cNvPr id="3" name="TextBox 2"/>
          <p:cNvSpPr txBox="1"/>
          <p:nvPr/>
        </p:nvSpPr>
        <p:spPr>
          <a:xfrm>
            <a:off x="1910974" y="8845626"/>
            <a:ext cx="3173946" cy="718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lang="en-US" sz="2000" b="1" dirty="0" smtClean="0">
                <a:latin typeface="+mn-lt"/>
              </a:rPr>
              <a:t>Highest</a:t>
            </a:r>
            <a:r>
              <a:rPr lang="ru-RU" sz="2000" b="1" dirty="0" smtClean="0">
                <a:latin typeface="+mn-lt"/>
              </a:rPr>
              <a:t>: </a:t>
            </a:r>
          </a:p>
          <a:p>
            <a:pPr marL="0" marR="0" indent="0" algn="ctr" defTabSz="584200" rtl="0" fontAlgn="auto" latinLnBrk="0" hangingPunct="0">
              <a:lnSpc>
                <a:spcPct val="100000"/>
              </a:lnSpc>
              <a:spcBef>
                <a:spcPts val="0"/>
              </a:spcBef>
              <a:spcAft>
                <a:spcPts val="0"/>
              </a:spcAft>
              <a:buClrTx/>
              <a:buSzTx/>
              <a:buFontTx/>
              <a:buNone/>
              <a:tabLst/>
            </a:pPr>
            <a:r>
              <a:rPr lang="en-US" sz="2000" dirty="0" smtClean="0">
                <a:latin typeface="+mn-lt"/>
              </a:rPr>
              <a:t>Strategy, communications</a:t>
            </a:r>
            <a:r>
              <a:rPr lang="ru-RU" sz="2000" dirty="0" smtClean="0">
                <a:latin typeface="+mn-lt"/>
              </a:rPr>
              <a:t>, </a:t>
            </a:r>
            <a:r>
              <a:rPr lang="en-US" sz="2000" dirty="0" smtClean="0">
                <a:latin typeface="+mn-lt"/>
              </a:rPr>
              <a:t>CRM</a:t>
            </a:r>
            <a:r>
              <a:rPr lang="ru-RU" sz="2000" dirty="0" smtClean="0">
                <a:latin typeface="+mn-lt"/>
              </a:rPr>
              <a:t> </a:t>
            </a:r>
            <a:endParaRPr lang="ru-RU" sz="2000" dirty="0">
              <a:latin typeface="+mn-lt"/>
            </a:endParaRPr>
          </a:p>
        </p:txBody>
      </p:sp>
      <p:sp>
        <p:nvSpPr>
          <p:cNvPr id="13" name="TextBox 12"/>
          <p:cNvSpPr txBox="1"/>
          <p:nvPr/>
        </p:nvSpPr>
        <p:spPr>
          <a:xfrm>
            <a:off x="6371772" y="8760136"/>
            <a:ext cx="7155543" cy="718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lang="en-US" sz="2000" b="1" dirty="0" smtClean="0">
                <a:latin typeface="+mn-lt"/>
              </a:rPr>
              <a:t>Highest</a:t>
            </a:r>
            <a:r>
              <a:rPr lang="ru-RU" sz="2000" b="1" dirty="0" smtClean="0">
                <a:latin typeface="+mn-lt"/>
              </a:rPr>
              <a:t>: </a:t>
            </a:r>
          </a:p>
          <a:p>
            <a:pPr marL="0" marR="0" indent="0" algn="ctr" defTabSz="584200" rtl="0" fontAlgn="auto" latinLnBrk="0" hangingPunct="0">
              <a:lnSpc>
                <a:spcPct val="100000"/>
              </a:lnSpc>
              <a:spcBef>
                <a:spcPts val="0"/>
              </a:spcBef>
              <a:spcAft>
                <a:spcPts val="0"/>
              </a:spcAft>
              <a:buClrTx/>
              <a:buSzTx/>
              <a:buFontTx/>
              <a:buNone/>
              <a:tabLst/>
            </a:pPr>
            <a:r>
              <a:rPr lang="en-US" sz="2000" dirty="0" smtClean="0">
                <a:latin typeface="+mn-lt"/>
              </a:rPr>
              <a:t>Communications and brand development</a:t>
            </a:r>
            <a:endParaRPr lang="ru-RU" sz="2000" dirty="0">
              <a:latin typeface="+mn-lt"/>
            </a:endParaRPr>
          </a:p>
        </p:txBody>
      </p:sp>
      <p:graphicFrame>
        <p:nvGraphicFramePr>
          <p:cNvPr id="12" name="Диаграмма 11"/>
          <p:cNvGraphicFramePr/>
          <p:nvPr>
            <p:extLst>
              <p:ext uri="{D42A27DB-BD31-4B8C-83A1-F6EECF244321}">
                <p14:modId xmlns:p14="http://schemas.microsoft.com/office/powerpoint/2010/main" val="186502369"/>
              </p:ext>
            </p:extLst>
          </p:nvPr>
        </p:nvGraphicFramePr>
        <p:xfrm>
          <a:off x="5809959" y="3664386"/>
          <a:ext cx="7033846" cy="50645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Диаграмма 13"/>
          <p:cNvGraphicFramePr/>
          <p:nvPr>
            <p:extLst>
              <p:ext uri="{D42A27DB-BD31-4B8C-83A1-F6EECF244321}">
                <p14:modId xmlns:p14="http://schemas.microsoft.com/office/powerpoint/2010/main" val="2202139835"/>
              </p:ext>
            </p:extLst>
          </p:nvPr>
        </p:nvGraphicFramePr>
        <p:xfrm>
          <a:off x="666488" y="3532534"/>
          <a:ext cx="6100072" cy="5821537"/>
        </p:xfrm>
        <a:graphic>
          <a:graphicData uri="http://schemas.openxmlformats.org/drawingml/2006/chart">
            <c:chart xmlns:c="http://schemas.openxmlformats.org/drawingml/2006/chart" xmlns:r="http://schemas.openxmlformats.org/officeDocument/2006/relationships" r:id="rId5"/>
          </a:graphicData>
        </a:graphic>
      </p:graphicFrame>
      <p:sp>
        <p:nvSpPr>
          <p:cNvPr id="15"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174177850"/>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sp>
        <p:nvSpPr>
          <p:cNvPr id="124" name="Очень крутой заголовок…"/>
          <p:cNvSpPr txBox="1"/>
          <p:nvPr/>
        </p:nvSpPr>
        <p:spPr>
          <a:xfrm>
            <a:off x="814450" y="1642342"/>
            <a:ext cx="11455420" cy="90391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r>
              <a:rPr lang="en-US" sz="5000" b="1" dirty="0">
                <a:solidFill>
                  <a:srgbClr val="002060"/>
                </a:solidFill>
              </a:rPr>
              <a:t>RUSSIA IN GLOBAL </a:t>
            </a:r>
            <a:r>
              <a:rPr lang="en-US" sz="5000" b="1" dirty="0" smtClean="0">
                <a:solidFill>
                  <a:srgbClr val="002060"/>
                </a:solidFill>
              </a:rPr>
              <a:t>CONTEXT</a:t>
            </a:r>
            <a:endParaRPr lang="ru-RU" sz="5000" dirty="0">
              <a:solidFill>
                <a:srgbClr val="002060"/>
              </a:solidFill>
            </a:endParaRPr>
          </a:p>
        </p:txBody>
      </p:sp>
      <p:pic>
        <p:nvPicPr>
          <p:cNvPr id="128"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14" name="TextBox 13"/>
          <p:cNvSpPr txBox="1"/>
          <p:nvPr/>
        </p:nvSpPr>
        <p:spPr>
          <a:xfrm>
            <a:off x="830980" y="3126751"/>
            <a:ext cx="11438890" cy="416524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r>
              <a:rPr lang="en-US" sz="2400" dirty="0" smtClean="0">
                <a:latin typeface="+mn-lt"/>
              </a:rPr>
              <a:t>According to three above mentioned researches, communications play significant role in CMO’ job. He has to develop both internal communications with inferiors and colleagues, and external communication, such as customer relations and product promotion.</a:t>
            </a:r>
          </a:p>
          <a:p>
            <a:pPr algn="just"/>
            <a:r>
              <a:rPr lang="en-US" sz="2400" dirty="0" smtClean="0">
                <a:latin typeface="+mn-lt"/>
              </a:rPr>
              <a:t> </a:t>
            </a:r>
          </a:p>
          <a:p>
            <a:pPr algn="just"/>
            <a:r>
              <a:rPr lang="en-US" sz="2400" dirty="0" smtClean="0">
                <a:latin typeface="+mn-lt"/>
                <a:ea typeface="Calibri" panose="020F0502020204030204" pitchFamily="34" charset="0"/>
                <a:cs typeface="Arial" panose="020B0604020202020204" pitchFamily="34" charset="0"/>
              </a:rPr>
              <a:t>Russian employers believe that strategy is a vital task for CMO, however two other studies do not show that strategy development has higher priority. Thomas </a:t>
            </a:r>
            <a:r>
              <a:rPr lang="en-US" sz="2400" dirty="0" err="1" smtClean="0">
                <a:latin typeface="+mn-lt"/>
                <a:ea typeface="Calibri" panose="020F0502020204030204" pitchFamily="34" charset="0"/>
                <a:cs typeface="Arial" panose="020B0604020202020204" pitchFamily="34" charset="0"/>
              </a:rPr>
              <a:t>Barta</a:t>
            </a:r>
            <a:r>
              <a:rPr lang="en-US" sz="2400" dirty="0" smtClean="0">
                <a:latin typeface="+mn-lt"/>
                <a:ea typeface="Calibri" panose="020F0502020204030204" pitchFamily="34" charset="0"/>
                <a:cs typeface="Arial" panose="020B0604020202020204" pitchFamily="34" charset="0"/>
              </a:rPr>
              <a:t> says that only 39% of CMO included strategy in their functional. Instead of strategy CMOs are involved in product (63%) and brand (50%) development.</a:t>
            </a:r>
          </a:p>
          <a:p>
            <a:pPr algn="just"/>
            <a:endParaRPr lang="en-US" sz="2400" dirty="0" smtClean="0">
              <a:latin typeface="+mn-lt"/>
              <a:ea typeface="Calibri" panose="020F0502020204030204" pitchFamily="34" charset="0"/>
              <a:cs typeface="Arial" panose="020B0604020202020204" pitchFamily="34" charset="0"/>
            </a:endParaRPr>
          </a:p>
          <a:p>
            <a:pPr algn="just"/>
            <a:r>
              <a:rPr lang="en-US" sz="2400" dirty="0" smtClean="0">
                <a:latin typeface="+mn-lt"/>
              </a:rPr>
              <a:t>Deloitte’ conclusion is pretty much clos</a:t>
            </a:r>
            <a:r>
              <a:rPr lang="en-US" sz="2400" dirty="0">
                <a:latin typeface="+mn-lt"/>
              </a:rPr>
              <a:t>e</a:t>
            </a:r>
            <a:r>
              <a:rPr lang="ru-RU" sz="2400" dirty="0" smtClean="0">
                <a:latin typeface="+mn-lt"/>
              </a:rPr>
              <a:t> </a:t>
            </a:r>
            <a:r>
              <a:rPr lang="en-US" sz="2400" dirty="0" smtClean="0">
                <a:latin typeface="+mn-lt"/>
              </a:rPr>
              <a:t>to the one of </a:t>
            </a:r>
            <a:r>
              <a:rPr lang="en-US" sz="2400" dirty="0" err="1" smtClean="0">
                <a:latin typeface="+mn-lt"/>
              </a:rPr>
              <a:t>Barta</a:t>
            </a:r>
            <a:r>
              <a:rPr lang="en-US" sz="2400" dirty="0" smtClean="0">
                <a:latin typeface="+mn-lt"/>
              </a:rPr>
              <a:t> but they emphasize that strategic partnership with clients become more and more significant for marketing.</a:t>
            </a:r>
            <a:endParaRPr lang="en-US" sz="2400" dirty="0">
              <a:latin typeface="+mn-lt"/>
            </a:endParaRPr>
          </a:p>
        </p:txBody>
      </p:sp>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515862296"/>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Адрес: ТехтТехтТехтТехтТехтТехтТехтТехтТехтТехтТехтТехтТехт"/>
          <p:cNvSpPr txBox="1"/>
          <p:nvPr/>
        </p:nvSpPr>
        <p:spPr>
          <a:xfrm>
            <a:off x="6783601" y="8166804"/>
            <a:ext cx="6100980"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defTabSz="457200">
              <a:defRPr sz="1800">
                <a:solidFill>
                  <a:srgbClr val="FFFFFF"/>
                </a:solidFill>
                <a:latin typeface="+mn-lt"/>
                <a:ea typeface="+mn-ea"/>
                <a:cs typeface="+mn-cs"/>
                <a:sym typeface="Arial Narrow"/>
              </a:defRPr>
            </a:lvl1pPr>
          </a:lstStyle>
          <a:p>
            <a:r>
              <a:rPr lang="en-US" dirty="0" smtClean="0">
                <a:latin typeface="Arial Narrow" charset="0"/>
                <a:ea typeface="Arial Narrow" charset="0"/>
                <a:cs typeface="Arial Narrow" charset="0"/>
              </a:rPr>
              <a:t>Address: </a:t>
            </a:r>
            <a:r>
              <a:rPr lang="en-US" dirty="0" err="1" smtClean="0">
                <a:latin typeface="Arial Narrow" charset="0"/>
                <a:ea typeface="Arial Narrow" charset="0"/>
                <a:cs typeface="Arial Narrow" charset="0"/>
              </a:rPr>
              <a:t>Krivokolenny</a:t>
            </a:r>
            <a:r>
              <a:rPr lang="en-US" dirty="0" smtClean="0">
                <a:latin typeface="Arial Narrow" charset="0"/>
                <a:ea typeface="Arial Narrow" charset="0"/>
                <a:cs typeface="Arial Narrow" charset="0"/>
              </a:rPr>
              <a:t> per, 3, office 3-323, 3-324, 3-325</a:t>
            </a:r>
          </a:p>
        </p:txBody>
      </p:sp>
      <p:sp>
        <p:nvSpPr>
          <p:cNvPr id="166" name="www.text"/>
          <p:cNvSpPr txBox="1"/>
          <p:nvPr/>
        </p:nvSpPr>
        <p:spPr>
          <a:xfrm>
            <a:off x="987117" y="8166805"/>
            <a:ext cx="2694233" cy="379591"/>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lgn="l" defTabSz="457200">
              <a:defRPr sz="1800">
                <a:solidFill>
                  <a:srgbClr val="FFFFFF"/>
                </a:solidFill>
                <a:latin typeface="+mn-lt"/>
                <a:ea typeface="+mn-ea"/>
                <a:cs typeface="+mn-cs"/>
                <a:sym typeface="Arial Narrow"/>
              </a:defRPr>
            </a:lvl1pPr>
          </a:lstStyle>
          <a:p>
            <a:r>
              <a:rPr dirty="0" smtClean="0">
                <a:latin typeface="Arial Narrow" charset="0"/>
                <a:ea typeface="Arial Narrow" charset="0"/>
                <a:cs typeface="Arial Narrow" charset="0"/>
              </a:rPr>
              <a:t>www</a:t>
            </a:r>
            <a:r>
              <a:rPr lang="en-US" dirty="0" smtClean="0">
                <a:latin typeface="Arial Narrow" charset="0"/>
                <a:ea typeface="Arial Narrow" charset="0"/>
                <a:cs typeface="Arial Narrow" charset="0"/>
              </a:rPr>
              <a:t>.marketing.hse.ru</a:t>
            </a:r>
            <a:endParaRPr dirty="0">
              <a:latin typeface="Arial Narrow" charset="0"/>
              <a:ea typeface="Arial Narrow" charset="0"/>
              <a:cs typeface="Arial Narrow" charset="0"/>
            </a:endParaRPr>
          </a:p>
        </p:txBody>
      </p:sp>
      <p:sp>
        <p:nvSpPr>
          <p:cNvPr id="167" name="Телефон.: +Х (ХХХ) ХХХ ХХХХ"/>
          <p:cNvSpPr txBox="1"/>
          <p:nvPr/>
        </p:nvSpPr>
        <p:spPr>
          <a:xfrm>
            <a:off x="3941436" y="8175261"/>
            <a:ext cx="3077870"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defTabSz="457200">
              <a:defRPr sz="1800">
                <a:solidFill>
                  <a:srgbClr val="FFFFFF"/>
                </a:solidFill>
                <a:latin typeface="+mn-lt"/>
                <a:ea typeface="+mn-ea"/>
                <a:cs typeface="+mn-cs"/>
                <a:sym typeface="Arial Narrow"/>
              </a:defRPr>
            </a:lvl1pPr>
          </a:lstStyle>
          <a:p>
            <a:r>
              <a:rPr dirty="0" err="1" smtClean="0">
                <a:latin typeface="Arial Narrow" charset="0"/>
                <a:ea typeface="Arial Narrow" charset="0"/>
                <a:cs typeface="Arial Narrow" charset="0"/>
              </a:rPr>
              <a:t>Те</a:t>
            </a:r>
            <a:r>
              <a:rPr lang="en-US" dirty="0" err="1" smtClean="0">
                <a:latin typeface="Arial Narrow" charset="0"/>
                <a:ea typeface="Arial Narrow" charset="0"/>
                <a:cs typeface="Arial Narrow" charset="0"/>
              </a:rPr>
              <a:t>l</a:t>
            </a:r>
            <a:r>
              <a:rPr dirty="0" smtClean="0">
                <a:latin typeface="Arial Narrow" charset="0"/>
                <a:ea typeface="Arial Narrow" charset="0"/>
                <a:cs typeface="Arial Narrow" charset="0"/>
              </a:rPr>
              <a:t>.: +</a:t>
            </a:r>
            <a:r>
              <a:rPr lang="en-US" dirty="0" smtClean="0">
                <a:latin typeface="Arial Narrow" charset="0"/>
                <a:ea typeface="Arial Narrow" charset="0"/>
                <a:cs typeface="Arial Narrow" charset="0"/>
              </a:rPr>
              <a:t>7</a:t>
            </a:r>
            <a:r>
              <a:rPr dirty="0" smtClean="0">
                <a:latin typeface="Arial Narrow" charset="0"/>
                <a:ea typeface="Arial Narrow" charset="0"/>
                <a:cs typeface="Arial Narrow" charset="0"/>
              </a:rPr>
              <a:t> (</a:t>
            </a:r>
            <a:r>
              <a:rPr lang="en-US" dirty="0" smtClean="0">
                <a:latin typeface="Arial Narrow" charset="0"/>
                <a:ea typeface="Arial Narrow" charset="0"/>
                <a:cs typeface="Arial Narrow" charset="0"/>
              </a:rPr>
              <a:t>495</a:t>
            </a:r>
            <a:r>
              <a:rPr dirty="0" smtClean="0">
                <a:latin typeface="Arial Narrow" charset="0"/>
                <a:ea typeface="Arial Narrow" charset="0"/>
                <a:cs typeface="Arial Narrow" charset="0"/>
              </a:rPr>
              <a:t>) </a:t>
            </a:r>
            <a:r>
              <a:rPr lang="en-US" dirty="0" smtClean="0">
                <a:latin typeface="Arial Narrow" charset="0"/>
                <a:ea typeface="Arial Narrow" charset="0"/>
                <a:cs typeface="Arial Narrow" charset="0"/>
              </a:rPr>
              <a:t>959-45-52</a:t>
            </a:r>
            <a:endParaRPr dirty="0">
              <a:latin typeface="Arial Narrow" charset="0"/>
              <a:ea typeface="Arial Narrow" charset="0"/>
              <a:cs typeface="Arial Narrow" charset="0"/>
            </a:endParaRPr>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8214" y="2235618"/>
            <a:ext cx="3536142" cy="3671696"/>
          </a:xfrm>
          <a:prstGeom prst="rect">
            <a:avLst/>
          </a:prstGeom>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7772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b="1" dirty="0" smtClean="0">
                <a:latin typeface="Arial Narrow" charset="0"/>
                <a:ea typeface="Arial Narrow" charset="0"/>
                <a:cs typeface="Arial Narrow" charset="0"/>
              </a:rPr>
              <a:t>The objective</a:t>
            </a:r>
            <a:endParaRPr b="1" dirty="0">
              <a:latin typeface="Arial Narrow" charset="0"/>
              <a:ea typeface="Arial Narrow" charset="0"/>
              <a:cs typeface="Arial Narrow" charset="0"/>
            </a:endParaRPr>
          </a:p>
        </p:txBody>
      </p:sp>
      <p:sp>
        <p:nvSpPr>
          <p:cNvPr id="10"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787399" y="3262313"/>
            <a:ext cx="11430001" cy="495458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just"/>
            <a:r>
              <a:rPr lang="en-US" sz="2400" b="1" dirty="0" smtClean="0">
                <a:latin typeface="+mn-lt"/>
              </a:rPr>
              <a:t>The aim of our research was to make a comprehensive portrait of marketing director and to find</a:t>
            </a:r>
            <a:r>
              <a:rPr lang="ru-RU" sz="2400" b="1" dirty="0" smtClean="0">
                <a:latin typeface="+mn-lt"/>
              </a:rPr>
              <a:t> </a:t>
            </a:r>
            <a:r>
              <a:rPr lang="en-US" sz="2400" b="1" dirty="0" smtClean="0">
                <a:latin typeface="+mn-lt"/>
              </a:rPr>
              <a:t>what competences and functions of CMO are highly demanded among Russian employers in the beginning of 2019.</a:t>
            </a:r>
            <a:endParaRPr lang="ru-RU" sz="2400" dirty="0" smtClean="0">
              <a:latin typeface="+mn-lt"/>
            </a:endParaRPr>
          </a:p>
          <a:p>
            <a:pPr algn="just"/>
            <a:endParaRPr lang="ru-RU" sz="2400" dirty="0">
              <a:latin typeface="+mn-lt"/>
            </a:endParaRPr>
          </a:p>
          <a:p>
            <a:pPr marL="457200" indent="-457200" algn="just">
              <a:buFont typeface="Arial" panose="020B0604020202020204" pitchFamily="34" charset="0"/>
              <a:buChar char="•"/>
            </a:pPr>
            <a:r>
              <a:rPr lang="en-US" sz="2400" dirty="0" smtClean="0">
                <a:latin typeface="+mn-lt"/>
              </a:rPr>
              <a:t>First of all, we outlined the area of CMO’ responsibility according to job announcements;</a:t>
            </a:r>
            <a:r>
              <a:rPr lang="ru-RU" sz="2400" dirty="0" smtClean="0">
                <a:latin typeface="+mn-lt"/>
              </a:rPr>
              <a:t> </a:t>
            </a:r>
          </a:p>
          <a:p>
            <a:pPr marL="457200" indent="-457200" algn="just">
              <a:buFont typeface="Arial" panose="020B0604020202020204" pitchFamily="34" charset="0"/>
              <a:buChar char="•"/>
            </a:pPr>
            <a:endParaRPr lang="ru-RU" sz="2400" dirty="0" smtClean="0">
              <a:latin typeface="+mn-lt"/>
            </a:endParaRPr>
          </a:p>
          <a:p>
            <a:pPr marL="457200" indent="-457200" algn="just">
              <a:buFont typeface="Arial" panose="020B0604020202020204" pitchFamily="34" charset="0"/>
              <a:buChar char="•"/>
            </a:pPr>
            <a:r>
              <a:rPr lang="en-US" sz="2400" dirty="0" smtClean="0">
                <a:latin typeface="+mn-lt"/>
              </a:rPr>
              <a:t>Then, we counted highly demanded competences of CMO on the Russian market;</a:t>
            </a:r>
          </a:p>
          <a:p>
            <a:pPr algn="just"/>
            <a:endParaRPr lang="ru-RU" sz="2400" dirty="0">
              <a:latin typeface="+mn-lt"/>
            </a:endParaRPr>
          </a:p>
          <a:p>
            <a:pPr marL="457200" indent="-457200" algn="just">
              <a:buFont typeface="Arial" panose="020B0604020202020204" pitchFamily="34" charset="0"/>
              <a:buChar char="•"/>
            </a:pPr>
            <a:r>
              <a:rPr lang="en-US" sz="2400" dirty="0" smtClean="0">
                <a:latin typeface="+mn-lt"/>
              </a:rPr>
              <a:t>Finally, we defined the difference</a:t>
            </a:r>
            <a:r>
              <a:rPr lang="ru-RU" sz="2400" dirty="0" smtClean="0">
                <a:latin typeface="+mn-lt"/>
              </a:rPr>
              <a:t> </a:t>
            </a:r>
            <a:r>
              <a:rPr lang="en-US" sz="2400" dirty="0" smtClean="0">
                <a:latin typeface="+mn-lt"/>
              </a:rPr>
              <a:t>between the role of CMO in companies focused on B2C and</a:t>
            </a:r>
            <a:r>
              <a:rPr lang="ru-RU" sz="2400" dirty="0" smtClean="0">
                <a:latin typeface="+mn-lt"/>
              </a:rPr>
              <a:t> </a:t>
            </a:r>
            <a:r>
              <a:rPr lang="en-US" sz="2400" dirty="0" smtClean="0">
                <a:latin typeface="+mn-lt"/>
              </a:rPr>
              <a:t>B</a:t>
            </a:r>
            <a:r>
              <a:rPr lang="ru-RU" sz="2400" dirty="0" smtClean="0">
                <a:latin typeface="+mn-lt"/>
              </a:rPr>
              <a:t>2</a:t>
            </a:r>
            <a:r>
              <a:rPr lang="en-US" sz="2400" dirty="0" smtClean="0">
                <a:latin typeface="+mn-lt"/>
              </a:rPr>
              <a:t>B markets.</a:t>
            </a:r>
            <a:endParaRPr lang="ru-RU" sz="2400" dirty="0" smtClean="0">
              <a:latin typeface="+mn-lt"/>
            </a:endParaRPr>
          </a:p>
        </p:txBody>
      </p:sp>
    </p:spTree>
    <p:extLst>
      <p:ext uri="{BB962C8B-B14F-4D97-AF65-F5344CB8AC3E}">
        <p14:creationId xmlns:p14="http://schemas.microsoft.com/office/powerpoint/2010/main" val="2018073936"/>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2" name="Изображение" descr="Изображение"/>
          <p:cNvPicPr>
            <a:picLocks noChangeAspect="1"/>
          </p:cNvPicPr>
          <p:nvPr/>
        </p:nvPicPr>
        <p:blipFill>
          <a:blip r:embed="rId2">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7772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b="1" dirty="0" smtClean="0">
                <a:latin typeface="Arial Narrow" charset="0"/>
                <a:ea typeface="Arial Narrow" charset="0"/>
                <a:cs typeface="Arial Narrow" charset="0"/>
              </a:rPr>
              <a:t>Methodology</a:t>
            </a:r>
            <a:endParaRPr b="1" dirty="0">
              <a:latin typeface="Arial Narrow" charset="0"/>
              <a:ea typeface="Arial Narrow" charset="0"/>
              <a:cs typeface="Arial Narrow" charset="0"/>
            </a:endParaRPr>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787399" y="3262312"/>
            <a:ext cx="11430001" cy="5417453"/>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just"/>
            <a:r>
              <a:rPr lang="en-US" sz="2400" dirty="0" smtClean="0">
                <a:latin typeface="+mn-lt"/>
              </a:rPr>
              <a:t>We analyzed</a:t>
            </a:r>
            <a:r>
              <a:rPr lang="ru-RU" sz="2400" dirty="0" smtClean="0">
                <a:latin typeface="+mn-lt"/>
              </a:rPr>
              <a:t> 162 </a:t>
            </a:r>
            <a:r>
              <a:rPr lang="en-US" sz="2400" dirty="0" smtClean="0">
                <a:latin typeface="+mn-lt"/>
              </a:rPr>
              <a:t>job announcements posted at </a:t>
            </a:r>
            <a:r>
              <a:rPr lang="en-US" sz="2400" dirty="0" smtClean="0">
                <a:latin typeface="+mn-lt"/>
                <a:hlinkClick r:id="rId3" action="ppaction://hlinkfile"/>
              </a:rPr>
              <a:t>Head Hunter</a:t>
            </a:r>
            <a:r>
              <a:rPr lang="en-US" sz="2400" dirty="0" smtClean="0">
                <a:latin typeface="+mn-lt"/>
              </a:rPr>
              <a:t>* fo</a:t>
            </a:r>
            <a:r>
              <a:rPr lang="en-US" sz="2400" dirty="0">
                <a:latin typeface="+mn-lt"/>
              </a:rPr>
              <a:t>r</a:t>
            </a:r>
            <a:r>
              <a:rPr lang="ru-RU" sz="2400" dirty="0" smtClean="0">
                <a:latin typeface="+mn-lt"/>
              </a:rPr>
              <a:t> </a:t>
            </a:r>
            <a:r>
              <a:rPr lang="en-US" sz="2400" dirty="0" smtClean="0">
                <a:latin typeface="+mn-lt"/>
              </a:rPr>
              <a:t>the period</a:t>
            </a:r>
            <a:r>
              <a:rPr lang="ru-RU" sz="2400" dirty="0" smtClean="0">
                <a:latin typeface="+mn-lt"/>
              </a:rPr>
              <a:t> </a:t>
            </a:r>
            <a:r>
              <a:rPr lang="en-US" sz="2400" b="1" dirty="0" smtClean="0">
                <a:latin typeface="+mn-lt"/>
              </a:rPr>
              <a:t>from</a:t>
            </a:r>
            <a:r>
              <a:rPr lang="ru-RU" sz="2400" b="1" dirty="0" smtClean="0">
                <a:latin typeface="+mn-lt"/>
              </a:rPr>
              <a:t> 01.</a:t>
            </a:r>
            <a:r>
              <a:rPr lang="en-US" sz="2400" b="1" dirty="0" smtClean="0">
                <a:latin typeface="+mn-lt"/>
              </a:rPr>
              <a:t>18.</a:t>
            </a:r>
            <a:r>
              <a:rPr lang="ru-RU" sz="2400" b="1" dirty="0" smtClean="0">
                <a:latin typeface="+mn-lt"/>
              </a:rPr>
              <a:t>2019 </a:t>
            </a:r>
            <a:r>
              <a:rPr lang="en-US" sz="2400" b="1" dirty="0" smtClean="0">
                <a:latin typeface="+mn-lt"/>
              </a:rPr>
              <a:t>till</a:t>
            </a:r>
            <a:r>
              <a:rPr lang="en-US" sz="2400" b="1" dirty="0">
                <a:latin typeface="+mn-lt"/>
              </a:rPr>
              <a:t> </a:t>
            </a:r>
            <a:r>
              <a:rPr lang="ru-RU" sz="2400" b="1" dirty="0" smtClean="0">
                <a:latin typeface="+mn-lt"/>
              </a:rPr>
              <a:t>02.</a:t>
            </a:r>
            <a:r>
              <a:rPr lang="ru-RU" sz="2400" b="1" dirty="0" smtClean="0"/>
              <a:t>18</a:t>
            </a:r>
            <a:r>
              <a:rPr lang="en-US" sz="2400" b="1" dirty="0" smtClean="0">
                <a:latin typeface="+mn-lt"/>
              </a:rPr>
              <a:t>.</a:t>
            </a:r>
            <a:r>
              <a:rPr lang="ru-RU" sz="2400" b="1" dirty="0" smtClean="0">
                <a:latin typeface="+mn-lt"/>
              </a:rPr>
              <a:t>2019</a:t>
            </a:r>
            <a:endParaRPr lang="en-US" sz="2400" b="1" dirty="0" smtClean="0">
              <a:latin typeface="+mn-lt"/>
            </a:endParaRPr>
          </a:p>
          <a:p>
            <a:pPr algn="just"/>
            <a:endParaRPr lang="en-US" sz="2400" dirty="0">
              <a:latin typeface="+mn-lt"/>
            </a:endParaRPr>
          </a:p>
          <a:p>
            <a:pPr algn="just"/>
            <a:r>
              <a:rPr lang="en-US" sz="2400" dirty="0" smtClean="0">
                <a:latin typeface="+mn-lt"/>
              </a:rPr>
              <a:t>We looked through all these posts and found set of typical functions that are considered to handle by CMO, and competences which marketing director is likely to have.</a:t>
            </a:r>
            <a:endParaRPr lang="ru-RU" sz="2400" dirty="0" smtClean="0">
              <a:solidFill>
                <a:schemeClr val="tx1"/>
              </a:solidFill>
              <a:latin typeface="+mn-lt"/>
            </a:endParaRPr>
          </a:p>
          <a:p>
            <a:pPr algn="just"/>
            <a:endParaRPr lang="en-US" sz="2400" dirty="0" smtClean="0">
              <a:latin typeface="+mn-lt"/>
            </a:endParaRPr>
          </a:p>
          <a:p>
            <a:pPr algn="just"/>
            <a:r>
              <a:rPr lang="en-US" sz="2400" dirty="0" smtClean="0">
                <a:latin typeface="+mn-lt"/>
              </a:rPr>
              <a:t>Research limitation</a:t>
            </a:r>
            <a:endParaRPr lang="ru-RU" sz="2400" dirty="0">
              <a:latin typeface="+mn-lt"/>
            </a:endParaRPr>
          </a:p>
          <a:p>
            <a:pPr marL="342900" indent="-342900" algn="just">
              <a:buFont typeface="Arial" panose="020B0604020202020204" pitchFamily="34" charset="0"/>
              <a:buChar char="•"/>
            </a:pPr>
            <a:r>
              <a:rPr lang="en-US" sz="2400" dirty="0" smtClean="0">
                <a:latin typeface="+mn-lt"/>
              </a:rPr>
              <a:t>Research geography</a:t>
            </a:r>
            <a:r>
              <a:rPr lang="ru-RU" sz="2400" dirty="0" smtClean="0">
                <a:latin typeface="+mn-lt"/>
              </a:rPr>
              <a:t>: </a:t>
            </a:r>
            <a:r>
              <a:rPr lang="en-US" sz="2400" dirty="0" smtClean="0">
                <a:latin typeface="+mn-lt"/>
              </a:rPr>
              <a:t> Russian Federation</a:t>
            </a:r>
          </a:p>
          <a:p>
            <a:pPr marL="342900" indent="-342900" algn="just">
              <a:buFont typeface="Arial" panose="020B0604020202020204" pitchFamily="34" charset="0"/>
              <a:buChar char="•"/>
            </a:pPr>
            <a:r>
              <a:rPr lang="en-US" sz="2400" dirty="0">
                <a:latin typeface="+mn-lt"/>
              </a:rPr>
              <a:t>3 years </a:t>
            </a:r>
            <a:r>
              <a:rPr lang="en-US" sz="2400" dirty="0" smtClean="0">
                <a:latin typeface="+mn-lt"/>
              </a:rPr>
              <a:t>minimum work experience as marketing or commercial director</a:t>
            </a:r>
            <a:r>
              <a:rPr lang="ru-RU" sz="2400" dirty="0" smtClean="0">
                <a:latin typeface="+mn-lt"/>
              </a:rPr>
              <a:t>.</a:t>
            </a:r>
            <a:endParaRPr lang="en-US" sz="2400" dirty="0" smtClean="0">
              <a:latin typeface="+mn-lt"/>
            </a:endParaRPr>
          </a:p>
          <a:p>
            <a:pPr algn="just"/>
            <a:endParaRPr lang="en-US" sz="2400" dirty="0">
              <a:latin typeface="+mn-lt"/>
            </a:endParaRPr>
          </a:p>
          <a:p>
            <a:pPr algn="just"/>
            <a:endParaRPr lang="en-US" sz="2400" dirty="0" smtClean="0">
              <a:latin typeface="+mn-lt"/>
            </a:endParaRPr>
          </a:p>
          <a:p>
            <a:pPr algn="just"/>
            <a:endParaRPr lang="en-US" sz="2400" dirty="0">
              <a:latin typeface="+mn-lt"/>
            </a:endParaRPr>
          </a:p>
          <a:p>
            <a:pPr algn="just"/>
            <a:endParaRPr lang="en-US" sz="2400" dirty="0" smtClean="0">
              <a:latin typeface="+mn-lt"/>
            </a:endParaRPr>
          </a:p>
          <a:p>
            <a:pPr algn="just"/>
            <a:r>
              <a:rPr lang="en-US" sz="2400" dirty="0" smtClean="0">
                <a:latin typeface="+mn-lt"/>
              </a:rPr>
              <a:t>* The most popular web-portal job seekers in Russia</a:t>
            </a:r>
            <a:endParaRPr lang="ru-RU" sz="2400" dirty="0" smtClean="0">
              <a:latin typeface="+mn-lt"/>
            </a:endParaRPr>
          </a:p>
          <a:p>
            <a:pPr algn="just"/>
            <a:endParaRPr lang="ru-RU" sz="2400" dirty="0">
              <a:latin typeface="+mn-lt"/>
            </a:endParaRPr>
          </a:p>
        </p:txBody>
      </p:sp>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9"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87400" y="1631849"/>
            <a:ext cx="11430002" cy="885664"/>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sz="5000" dirty="0" smtClean="0">
                <a:latin typeface="Arial Narrow" charset="0"/>
                <a:ea typeface="Arial Narrow" charset="0"/>
                <a:cs typeface="Arial Narrow" charset="0"/>
              </a:rPr>
              <a:t>The Sample</a:t>
            </a:r>
            <a:endParaRPr sz="5000" dirty="0">
              <a:latin typeface="Arial Narrow" charset="0"/>
              <a:ea typeface="Arial Narrow" charset="0"/>
              <a:cs typeface="Arial Narrow" charset="0"/>
            </a:endParaRPr>
          </a:p>
        </p:txBody>
      </p:sp>
      <p:sp>
        <p:nvSpPr>
          <p:cNvPr id="12" name="TextBox 11"/>
          <p:cNvSpPr txBox="1"/>
          <p:nvPr/>
        </p:nvSpPr>
        <p:spPr>
          <a:xfrm>
            <a:off x="805562" y="3056436"/>
            <a:ext cx="11438890" cy="19492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r>
              <a:rPr lang="en-US" sz="2400" dirty="0" smtClean="0">
                <a:latin typeface="+mn-lt"/>
              </a:rPr>
              <a:t>The sample consist of </a:t>
            </a:r>
            <a:r>
              <a:rPr lang="ru-RU" sz="2400" dirty="0" smtClean="0">
                <a:latin typeface="+mn-lt"/>
              </a:rPr>
              <a:t>162</a:t>
            </a:r>
            <a:r>
              <a:rPr lang="en-US" sz="2400" dirty="0" smtClean="0">
                <a:latin typeface="+mn-lt"/>
              </a:rPr>
              <a:t> job descriptions, 112 or 70% </a:t>
            </a:r>
            <a:r>
              <a:rPr lang="en-US" sz="2400" dirty="0">
                <a:latin typeface="+mn-lt"/>
              </a:rPr>
              <a:t>of which </a:t>
            </a:r>
            <a:r>
              <a:rPr lang="en-US" sz="2400" dirty="0" smtClean="0">
                <a:latin typeface="+mn-lt"/>
              </a:rPr>
              <a:t>was posted in Moscow, Saint-Petersburg, Novosibirsk region, Sverdlovsk region, </a:t>
            </a:r>
            <a:r>
              <a:rPr lang="en-US" sz="2400" dirty="0" err="1" smtClean="0">
                <a:latin typeface="+mn-lt"/>
              </a:rPr>
              <a:t>Voronej</a:t>
            </a:r>
            <a:r>
              <a:rPr lang="en-US" sz="2400" dirty="0" smtClean="0">
                <a:latin typeface="+mn-lt"/>
              </a:rPr>
              <a:t> region and Krasnodar </a:t>
            </a:r>
            <a:r>
              <a:rPr lang="en-US" sz="2400" dirty="0" err="1" smtClean="0">
                <a:latin typeface="+mn-lt"/>
              </a:rPr>
              <a:t>krai</a:t>
            </a:r>
            <a:r>
              <a:rPr lang="en-US" sz="2400" dirty="0" smtClean="0">
                <a:latin typeface="+mn-lt"/>
              </a:rPr>
              <a:t>.</a:t>
            </a:r>
          </a:p>
          <a:p>
            <a:pPr algn="just"/>
            <a:endParaRPr lang="ru-RU" sz="2400" dirty="0" smtClean="0">
              <a:latin typeface="+mn-lt"/>
            </a:endParaRPr>
          </a:p>
          <a:p>
            <a:pPr algn="just"/>
            <a:r>
              <a:rPr lang="en-US" sz="2400" dirty="0" smtClean="0">
                <a:latin typeface="+mn-lt"/>
              </a:rPr>
              <a:t>In</a:t>
            </a:r>
            <a:r>
              <a:rPr lang="ru-RU" sz="2400" dirty="0" smtClean="0">
                <a:latin typeface="+mn-lt"/>
              </a:rPr>
              <a:t> 3</a:t>
            </a:r>
            <a:r>
              <a:rPr lang="en-US" sz="2400" dirty="0" smtClean="0">
                <a:latin typeface="+mn-lt"/>
              </a:rPr>
              <a:t>8</a:t>
            </a:r>
            <a:r>
              <a:rPr lang="ru-RU" sz="2400" dirty="0" smtClean="0">
                <a:latin typeface="+mn-lt"/>
              </a:rPr>
              <a:t>% </a:t>
            </a:r>
            <a:r>
              <a:rPr lang="en-US" sz="2400" dirty="0" smtClean="0">
                <a:latin typeface="+mn-lt"/>
              </a:rPr>
              <a:t>posts wage rate was not announced</a:t>
            </a:r>
            <a:r>
              <a:rPr lang="ru-RU" sz="2400" dirty="0" smtClean="0">
                <a:latin typeface="+mn-lt"/>
              </a:rPr>
              <a:t>. </a:t>
            </a:r>
            <a:r>
              <a:rPr lang="en-US" sz="2400" dirty="0" smtClean="0">
                <a:latin typeface="+mn-lt"/>
              </a:rPr>
              <a:t>In</a:t>
            </a:r>
            <a:r>
              <a:rPr lang="ru-RU" sz="2400" dirty="0" smtClean="0">
                <a:latin typeface="+mn-lt"/>
              </a:rPr>
              <a:t> 2</a:t>
            </a:r>
            <a:r>
              <a:rPr lang="en-US" sz="2400" dirty="0" smtClean="0">
                <a:latin typeface="+mn-lt"/>
              </a:rPr>
              <a:t>3</a:t>
            </a:r>
            <a:r>
              <a:rPr lang="ru-RU" sz="2400" dirty="0" smtClean="0">
                <a:latin typeface="+mn-lt"/>
              </a:rPr>
              <a:t>% </a:t>
            </a:r>
            <a:r>
              <a:rPr lang="en-US" sz="2400" dirty="0" smtClean="0">
                <a:latin typeface="+mn-lt"/>
              </a:rPr>
              <a:t>posts declared wage rate lies between </a:t>
            </a:r>
            <a:r>
              <a:rPr lang="ru-RU" sz="2400" dirty="0" smtClean="0">
                <a:latin typeface="+mn-lt"/>
              </a:rPr>
              <a:t>90 </a:t>
            </a:r>
            <a:r>
              <a:rPr lang="en-US" sz="2400" dirty="0" smtClean="0">
                <a:latin typeface="+mn-lt"/>
              </a:rPr>
              <a:t>000 RUB and</a:t>
            </a:r>
            <a:r>
              <a:rPr lang="ru-RU" sz="2400" dirty="0" smtClean="0">
                <a:latin typeface="+mn-lt"/>
              </a:rPr>
              <a:t> 140 </a:t>
            </a:r>
            <a:r>
              <a:rPr lang="en-US" sz="2400" dirty="0">
                <a:latin typeface="+mn-lt"/>
              </a:rPr>
              <a:t>000 </a:t>
            </a:r>
            <a:r>
              <a:rPr lang="en-US" sz="2400" dirty="0" smtClean="0">
                <a:latin typeface="+mn-lt"/>
              </a:rPr>
              <a:t>RUB and only 4% of job descriptions offer wage above </a:t>
            </a:r>
            <a:r>
              <a:rPr lang="ru-RU" sz="2400" dirty="0" smtClean="0">
                <a:latin typeface="+mn-lt"/>
              </a:rPr>
              <a:t>29</a:t>
            </a:r>
            <a:r>
              <a:rPr lang="en-US" sz="2400" dirty="0" smtClean="0">
                <a:latin typeface="+mn-lt"/>
              </a:rPr>
              <a:t>5</a:t>
            </a:r>
            <a:r>
              <a:rPr lang="ru-RU" sz="2400" dirty="0" smtClean="0">
                <a:latin typeface="+mn-lt"/>
              </a:rPr>
              <a:t> </a:t>
            </a:r>
            <a:r>
              <a:rPr lang="en-US" sz="2400" dirty="0">
                <a:latin typeface="+mn-lt"/>
              </a:rPr>
              <a:t>000 </a:t>
            </a:r>
            <a:r>
              <a:rPr lang="en-US" sz="2400" dirty="0" smtClean="0">
                <a:latin typeface="+mn-lt"/>
              </a:rPr>
              <a:t>RUB</a:t>
            </a:r>
            <a:r>
              <a:rPr lang="ru-RU" sz="2400" dirty="0" smtClean="0">
                <a:latin typeface="+mn-lt"/>
              </a:rPr>
              <a:t>.</a:t>
            </a:r>
            <a:endParaRPr kumimoji="0" lang="ru-RU" sz="2400" b="0" i="0" u="none" strike="noStrike" cap="none" spc="0" normalizeH="0" baseline="0" dirty="0">
              <a:ln>
                <a:noFill/>
              </a:ln>
              <a:solidFill>
                <a:srgbClr val="000000"/>
              </a:solidFill>
              <a:effectLst/>
              <a:uFillTx/>
              <a:latin typeface="+mn-lt"/>
              <a:sym typeface="Helvetica Light"/>
            </a:endParaRPr>
          </a:p>
        </p:txBody>
      </p:sp>
      <p:graphicFrame>
        <p:nvGraphicFramePr>
          <p:cNvPr id="13" name="Диаграмма 12"/>
          <p:cNvGraphicFramePr/>
          <p:nvPr>
            <p:extLst>
              <p:ext uri="{D42A27DB-BD31-4B8C-83A1-F6EECF244321}">
                <p14:modId xmlns:p14="http://schemas.microsoft.com/office/powerpoint/2010/main" val="2965870728"/>
              </p:ext>
            </p:extLst>
          </p:nvPr>
        </p:nvGraphicFramePr>
        <p:xfrm>
          <a:off x="765774" y="5655212"/>
          <a:ext cx="5537884" cy="3554638"/>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Box 15"/>
          <p:cNvSpPr txBox="1"/>
          <p:nvPr/>
        </p:nvSpPr>
        <p:spPr>
          <a:xfrm>
            <a:off x="805562" y="5198860"/>
            <a:ext cx="4637933" cy="4103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2000" dirty="0" smtClean="0">
                <a:latin typeface="+mn-lt"/>
              </a:rPr>
              <a:t>Regions with highest demand for CMO</a:t>
            </a:r>
            <a:endParaRPr kumimoji="0" lang="ru-RU" sz="2000" b="0" i="0" u="none" strike="noStrike" cap="none" spc="0" normalizeH="0" baseline="0" dirty="0">
              <a:ln>
                <a:noFill/>
              </a:ln>
              <a:solidFill>
                <a:srgbClr val="000000"/>
              </a:solidFill>
              <a:effectLst/>
              <a:uFillTx/>
              <a:latin typeface="+mn-lt"/>
              <a:sym typeface="Helvetica Light"/>
            </a:endParaRPr>
          </a:p>
        </p:txBody>
      </p:sp>
      <p:sp>
        <p:nvSpPr>
          <p:cNvPr id="17" name="TextBox 16"/>
          <p:cNvSpPr txBox="1"/>
          <p:nvPr/>
        </p:nvSpPr>
        <p:spPr>
          <a:xfrm>
            <a:off x="6729942" y="5214868"/>
            <a:ext cx="5322357" cy="4103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kumimoji="0" lang="en-US" sz="2000" b="0" i="0" u="none" strike="noStrike" cap="none" spc="0" normalizeH="0" baseline="0" dirty="0" smtClean="0">
                <a:ln>
                  <a:noFill/>
                </a:ln>
                <a:solidFill>
                  <a:srgbClr val="000000"/>
                </a:solidFill>
                <a:effectLst/>
                <a:uFillTx/>
                <a:latin typeface="+mn-lt"/>
                <a:sym typeface="Helvetica Light"/>
              </a:rPr>
              <a:t>Wage Rate</a:t>
            </a:r>
            <a:endParaRPr kumimoji="0" lang="ru-RU" sz="2000" b="0" i="0" u="none" strike="noStrike" cap="none" spc="0" normalizeH="0" baseline="0" dirty="0">
              <a:ln>
                <a:noFill/>
              </a:ln>
              <a:solidFill>
                <a:srgbClr val="000000"/>
              </a:solidFill>
              <a:effectLst/>
              <a:uFillTx/>
              <a:latin typeface="+mn-lt"/>
              <a:sym typeface="Helvetica Light"/>
            </a:endParaRPr>
          </a:p>
        </p:txBody>
      </p:sp>
      <p:graphicFrame>
        <p:nvGraphicFramePr>
          <p:cNvPr id="4" name="Диаграмма 3"/>
          <p:cNvGraphicFramePr/>
          <p:nvPr>
            <p:extLst>
              <p:ext uri="{D42A27DB-BD31-4B8C-83A1-F6EECF244321}">
                <p14:modId xmlns:p14="http://schemas.microsoft.com/office/powerpoint/2010/main" val="2717061332"/>
              </p:ext>
            </p:extLst>
          </p:nvPr>
        </p:nvGraphicFramePr>
        <p:xfrm>
          <a:off x="6729942" y="5609229"/>
          <a:ext cx="5487459" cy="3600621"/>
        </p:xfrm>
        <a:graphic>
          <a:graphicData uri="http://schemas.openxmlformats.org/drawingml/2006/chart">
            <c:chart xmlns:c="http://schemas.openxmlformats.org/drawingml/2006/chart" xmlns:r="http://schemas.openxmlformats.org/officeDocument/2006/relationships" r:id="rId5"/>
          </a:graphicData>
        </a:graphic>
      </p:graphicFrame>
      <p:sp>
        <p:nvSpPr>
          <p:cNvPr id="11"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4788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b="1" dirty="0" smtClean="0">
                <a:ea typeface="Arial Narrow" charset="0"/>
                <a:cs typeface="Arial Narrow" charset="0"/>
              </a:rPr>
              <a:t>Functions and Competences</a:t>
            </a:r>
            <a:endParaRPr b="1" dirty="0">
              <a:solidFill>
                <a:srgbClr val="002060"/>
              </a:solidFill>
              <a:ea typeface="Arial Narrow" charset="0"/>
              <a:cs typeface="Arial Narrow" charset="0"/>
            </a:endParaRPr>
          </a:p>
        </p:txBody>
      </p:sp>
      <p:sp>
        <p:nvSpPr>
          <p:cNvPr id="11" name="TextBox 10"/>
          <p:cNvSpPr txBox="1"/>
          <p:nvPr/>
        </p:nvSpPr>
        <p:spPr>
          <a:xfrm>
            <a:off x="787401" y="2602822"/>
            <a:ext cx="11457051" cy="16414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just"/>
            <a:r>
              <a:rPr lang="en-US" sz="2000" dirty="0" smtClean="0">
                <a:latin typeface="+mn-lt"/>
              </a:rPr>
              <a:t>Below you can find the list of the most frequent competences and functions mentioned in CMO’ job descriptions. We also played attention to functions which were mentioned rarely but presents upcoming trends such as big data analysis, Agile SCRUM and some othe</a:t>
            </a:r>
            <a:r>
              <a:rPr lang="en-US" sz="2000" dirty="0">
                <a:latin typeface="+mn-lt"/>
              </a:rPr>
              <a:t>r</a:t>
            </a:r>
            <a:r>
              <a:rPr lang="ru-RU" sz="2000" dirty="0" smtClean="0">
                <a:latin typeface="+mn-lt"/>
              </a:rPr>
              <a:t> </a:t>
            </a:r>
            <a:r>
              <a:rPr lang="en-US" sz="2000" dirty="0" smtClean="0">
                <a:latin typeface="+mn-lt"/>
              </a:rPr>
              <a:t>flexible techniques of project management.</a:t>
            </a:r>
            <a:endParaRPr lang="ru-RU" sz="2000" dirty="0" smtClean="0">
              <a:latin typeface="+mn-lt"/>
            </a:endParaRPr>
          </a:p>
          <a:p>
            <a:pPr algn="just"/>
            <a:endParaRPr lang="ru-RU" sz="2000" dirty="0" smtClean="0">
              <a:latin typeface="+mn-lt"/>
            </a:endParaRPr>
          </a:p>
          <a:p>
            <a:pPr algn="just"/>
            <a:r>
              <a:rPr lang="en-US" sz="2000" dirty="0" smtClean="0">
                <a:latin typeface="+mn-lt"/>
              </a:rPr>
              <a:t>As you can see, there</a:t>
            </a:r>
            <a:r>
              <a:rPr lang="ru-RU" sz="2000" dirty="0" smtClean="0">
                <a:latin typeface="+mn-lt"/>
              </a:rPr>
              <a:t> </a:t>
            </a:r>
            <a:r>
              <a:rPr lang="en-US" sz="2000" dirty="0" smtClean="0">
                <a:latin typeface="+mn-lt"/>
              </a:rPr>
              <a:t>is a gap between tasks CMO should work on and competence he pretended to have.</a:t>
            </a:r>
            <a:endParaRPr lang="ru-RU" sz="2000" dirty="0">
              <a:latin typeface="+mn-lt"/>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125901325"/>
              </p:ext>
            </p:extLst>
          </p:nvPr>
        </p:nvGraphicFramePr>
        <p:xfrm>
          <a:off x="7357402" y="4362679"/>
          <a:ext cx="4887052" cy="5114661"/>
        </p:xfrm>
        <a:graphic>
          <a:graphicData uri="http://schemas.openxmlformats.org/drawingml/2006/table">
            <a:tbl>
              <a:tblPr firstRow="1" bandRow="1">
                <a:tableStyleId>{3B4B98B0-60AC-42C2-AFA5-B58CD77FA1E5}</a:tableStyleId>
              </a:tblPr>
              <a:tblGrid>
                <a:gridCol w="2443526">
                  <a:extLst>
                    <a:ext uri="{9D8B030D-6E8A-4147-A177-3AD203B41FA5}">
                      <a16:colId xmlns:a16="http://schemas.microsoft.com/office/drawing/2014/main" val="3559203109"/>
                    </a:ext>
                  </a:extLst>
                </a:gridCol>
                <a:gridCol w="2443526">
                  <a:extLst>
                    <a:ext uri="{9D8B030D-6E8A-4147-A177-3AD203B41FA5}">
                      <a16:colId xmlns:a16="http://schemas.microsoft.com/office/drawing/2014/main" val="2947230361"/>
                    </a:ext>
                  </a:extLst>
                </a:gridCol>
              </a:tblGrid>
              <a:tr h="603216">
                <a:tc gridSpan="2">
                  <a:txBody>
                    <a:bodyPr/>
                    <a:lstStyle/>
                    <a:p>
                      <a:r>
                        <a:rPr lang="en-US" sz="2400" dirty="0" smtClean="0"/>
                        <a:t>Competences</a:t>
                      </a:r>
                      <a:endParaRPr lang="ru-RU" sz="2400" dirty="0"/>
                    </a:p>
                  </a:txBody>
                  <a:tcPr anchor="ctr"/>
                </a:tc>
                <a:tc hMerge="1">
                  <a:txBody>
                    <a:bodyPr/>
                    <a:lstStyle/>
                    <a:p>
                      <a:endParaRPr lang="ru-RU" sz="2000" dirty="0"/>
                    </a:p>
                  </a:txBody>
                  <a:tcPr anchor="ctr"/>
                </a:tc>
                <a:extLst>
                  <a:ext uri="{0D108BD9-81ED-4DB2-BD59-A6C34878D82A}">
                    <a16:rowId xmlns:a16="http://schemas.microsoft.com/office/drawing/2014/main" val="865226039"/>
                  </a:ext>
                </a:extLst>
              </a:tr>
              <a:tr h="883954">
                <a:tc>
                  <a:txBody>
                    <a:bodyPr/>
                    <a:lstStyle/>
                    <a:p>
                      <a:pPr marL="0" indent="182563" algn="l" fontAlgn="t"/>
                      <a:r>
                        <a:rPr lang="en-US" sz="2000" b="1" u="none" strike="noStrike" dirty="0" smtClean="0">
                          <a:effectLst/>
                        </a:rPr>
                        <a:t>WEB-analysis</a:t>
                      </a:r>
                      <a:endParaRPr lang="ru-RU"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indent="182563" algn="l" fontAlgn="t"/>
                      <a:r>
                        <a:rPr lang="en-US" sz="2000" b="1" u="none" strike="noStrike" dirty="0" smtClean="0">
                          <a:effectLst/>
                        </a:rPr>
                        <a:t>Data bases</a:t>
                      </a:r>
                      <a:endParaRPr lang="ru-RU"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14009559"/>
                  </a:ext>
                </a:extLst>
              </a:tr>
              <a:tr h="809927">
                <a:tc>
                  <a:txBody>
                    <a:bodyPr/>
                    <a:lstStyle/>
                    <a:p>
                      <a:pPr marL="182563" indent="0" algn="l" fontAlgn="t"/>
                      <a:r>
                        <a:rPr lang="en-US" sz="2000" b="1" u="none" strike="noStrike" dirty="0">
                          <a:effectLst/>
                        </a:rPr>
                        <a:t>Performance </a:t>
                      </a:r>
                      <a:r>
                        <a:rPr lang="en-US" sz="2000" b="1" u="none" strike="noStrike" dirty="0" smtClean="0">
                          <a:effectLst/>
                        </a:rPr>
                        <a:t>marketing</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indent="182563" algn="l" fontAlgn="t"/>
                      <a:r>
                        <a:rPr lang="en-US" sz="2000" b="1" u="none" strike="noStrike" dirty="0" smtClean="0">
                          <a:effectLst/>
                        </a:rPr>
                        <a:t>Strategic</a:t>
                      </a:r>
                      <a:r>
                        <a:rPr lang="en-US" sz="2000" b="1" u="none" strike="noStrike" baseline="0" dirty="0" smtClean="0">
                          <a:effectLst/>
                        </a:rPr>
                        <a:t> planning</a:t>
                      </a:r>
                      <a:endParaRPr lang="ru-RU"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86220788"/>
                  </a:ext>
                </a:extLst>
              </a:tr>
              <a:tr h="914437">
                <a:tc>
                  <a:txBody>
                    <a:bodyPr/>
                    <a:lstStyle/>
                    <a:p>
                      <a:pPr marL="0" indent="182563" algn="l" fontAlgn="t"/>
                      <a:r>
                        <a:rPr lang="en-US" sz="2000" b="1" i="0" u="none" strike="noStrike" dirty="0" smtClean="0">
                          <a:solidFill>
                            <a:schemeClr val="tx1"/>
                          </a:solidFill>
                          <a:effectLst/>
                          <a:latin typeface="+mn-lt"/>
                        </a:rPr>
                        <a:t>Product</a:t>
                      </a:r>
                      <a:r>
                        <a:rPr lang="en-US" sz="2000" b="1" i="0" u="none" strike="noStrike" baseline="0" dirty="0" smtClean="0">
                          <a:solidFill>
                            <a:schemeClr val="tx1"/>
                          </a:solidFill>
                          <a:effectLst/>
                          <a:latin typeface="+mn-lt"/>
                        </a:rPr>
                        <a:t> launch</a:t>
                      </a:r>
                      <a:endParaRPr lang="ru-RU"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indent="182563" algn="l" fontAlgn="t"/>
                      <a:r>
                        <a:rPr lang="en-US" sz="2000" b="1" u="none" strike="noStrike" dirty="0" smtClean="0">
                          <a:effectLst/>
                        </a:rPr>
                        <a:t>Communication</a:t>
                      </a:r>
                      <a:endParaRPr lang="ru-RU"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04575360"/>
                  </a:ext>
                </a:extLst>
              </a:tr>
              <a:tr h="1014818">
                <a:tc>
                  <a:txBody>
                    <a:bodyPr/>
                    <a:lstStyle/>
                    <a:p>
                      <a:pPr marL="0" indent="182563" algn="l" fontAlgn="t"/>
                      <a:r>
                        <a:rPr lang="en-US" sz="2000" b="1" u="none" strike="noStrike" dirty="0" smtClean="0">
                          <a:effectLst/>
                        </a:rPr>
                        <a:t>KPI</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indent="182563" algn="l" fontAlgn="t"/>
                      <a:r>
                        <a:rPr lang="en-US" sz="2000" b="1" u="none" strike="noStrike" dirty="0" smtClean="0">
                          <a:effectLst/>
                        </a:rPr>
                        <a:t>Organizational skills</a:t>
                      </a:r>
                      <a:endParaRPr lang="ru-RU"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65418410"/>
                  </a:ext>
                </a:extLst>
              </a:tr>
              <a:tr h="888309">
                <a:tc>
                  <a:txBody>
                    <a:bodyPr/>
                    <a:lstStyle/>
                    <a:p>
                      <a:pPr marL="0" indent="182563" algn="l" fontAlgn="t"/>
                      <a:r>
                        <a:rPr lang="en-US" sz="2000" b="1" u="none" strike="noStrike" dirty="0" smtClean="0">
                          <a:effectLst/>
                        </a:rPr>
                        <a:t>Sales</a:t>
                      </a:r>
                      <a:endParaRPr lang="ru-RU"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indent="182563" algn="l" fontAlgn="t"/>
                      <a:r>
                        <a:rPr lang="en-US" sz="2000" b="1" i="0" u="none" strike="noStrike" dirty="0" smtClean="0">
                          <a:solidFill>
                            <a:srgbClr val="000000"/>
                          </a:solidFill>
                          <a:effectLst/>
                          <a:latin typeface="Calibri" panose="020F0502020204030204" pitchFamily="34" charset="0"/>
                        </a:rPr>
                        <a:t>Creativity</a:t>
                      </a:r>
                      <a:endParaRPr lang="ru-RU"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3081474"/>
                  </a:ext>
                </a:extLst>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4055048450"/>
              </p:ext>
            </p:extLst>
          </p:nvPr>
        </p:nvGraphicFramePr>
        <p:xfrm>
          <a:off x="805563" y="4362679"/>
          <a:ext cx="5848456" cy="5004667"/>
        </p:xfrm>
        <a:graphic>
          <a:graphicData uri="http://schemas.openxmlformats.org/drawingml/2006/table">
            <a:tbl>
              <a:tblPr firstRow="1" bandRow="1">
                <a:tableStyleId>{3B4B98B0-60AC-42C2-AFA5-B58CD77FA1E5}</a:tableStyleId>
              </a:tblPr>
              <a:tblGrid>
                <a:gridCol w="2612886">
                  <a:extLst>
                    <a:ext uri="{9D8B030D-6E8A-4147-A177-3AD203B41FA5}">
                      <a16:colId xmlns:a16="http://schemas.microsoft.com/office/drawing/2014/main" val="3005637990"/>
                    </a:ext>
                  </a:extLst>
                </a:gridCol>
                <a:gridCol w="3235570">
                  <a:extLst>
                    <a:ext uri="{9D8B030D-6E8A-4147-A177-3AD203B41FA5}">
                      <a16:colId xmlns:a16="http://schemas.microsoft.com/office/drawing/2014/main" val="2608074895"/>
                    </a:ext>
                  </a:extLst>
                </a:gridCol>
              </a:tblGrid>
              <a:tr h="532878">
                <a:tc gridSpan="2">
                  <a:txBody>
                    <a:bodyPr/>
                    <a:lstStyle/>
                    <a:p>
                      <a:r>
                        <a:rPr lang="en-US" sz="2400" dirty="0" smtClean="0"/>
                        <a:t>Functions</a:t>
                      </a:r>
                      <a:endParaRPr lang="ru-RU" sz="2400" dirty="0">
                        <a:latin typeface="+mn-lt"/>
                      </a:endParaRPr>
                    </a:p>
                  </a:txBody>
                  <a:tcPr/>
                </a:tc>
                <a:tc hMerge="1">
                  <a:txBody>
                    <a:bodyPr/>
                    <a:lstStyle/>
                    <a:p>
                      <a:endParaRPr lang="ru-RU" sz="2000" dirty="0">
                        <a:latin typeface="+mn-lt"/>
                      </a:endParaRPr>
                    </a:p>
                  </a:txBody>
                  <a:tcPr/>
                </a:tc>
                <a:extLst>
                  <a:ext uri="{0D108BD9-81ED-4DB2-BD59-A6C34878D82A}">
                    <a16:rowId xmlns:a16="http://schemas.microsoft.com/office/drawing/2014/main" val="2593687210"/>
                  </a:ext>
                </a:extLst>
              </a:tr>
              <a:tr h="858602">
                <a:tc>
                  <a:txBody>
                    <a:bodyPr/>
                    <a:lstStyle/>
                    <a:p>
                      <a:pPr marL="0" indent="182563" algn="l" fontAlgn="b"/>
                      <a:r>
                        <a:rPr lang="en-US" sz="2000" b="1" u="none" strike="noStrike" dirty="0" smtClean="0">
                          <a:effectLst/>
                        </a:rPr>
                        <a:t>Management</a:t>
                      </a:r>
                      <a:endParaRPr lang="ru-RU" sz="2000" b="1" i="0" u="none" strike="noStrike" dirty="0">
                        <a:solidFill>
                          <a:srgbClr val="000000"/>
                        </a:solidFill>
                        <a:effectLst/>
                        <a:latin typeface="+mn-lt"/>
                      </a:endParaRPr>
                    </a:p>
                  </a:txBody>
                  <a:tcPr marL="9525" marR="9525" marT="9525" marB="0" anchor="ctr"/>
                </a:tc>
                <a:tc>
                  <a:txBody>
                    <a:bodyPr/>
                    <a:lstStyle/>
                    <a:p>
                      <a:pPr marL="182563" indent="0" algn="l" fontAlgn="b"/>
                      <a:r>
                        <a:rPr lang="en-US" sz="2000" b="1" i="0" u="none" strike="noStrike" cap="none" spc="0" baseline="0" dirty="0" smtClean="0">
                          <a:ln>
                            <a:noFill/>
                          </a:ln>
                          <a:solidFill>
                            <a:schemeClr val="tx1"/>
                          </a:solidFill>
                          <a:effectLst/>
                          <a:uFillTx/>
                          <a:latin typeface="+mn-lt"/>
                          <a:ea typeface="+mn-ea"/>
                          <a:cs typeface="+mn-cs"/>
                          <a:sym typeface="Helvetica Light"/>
                        </a:rPr>
                        <a:t>BTL</a:t>
                      </a:r>
                      <a:r>
                        <a:rPr lang="en-US" sz="2000" b="0" i="0" u="none" strike="noStrike" cap="none" spc="0" baseline="0" dirty="0" smtClean="0">
                          <a:ln>
                            <a:noFill/>
                          </a:ln>
                          <a:solidFill>
                            <a:schemeClr val="tx1"/>
                          </a:solidFill>
                          <a:effectLst/>
                          <a:uFillTx/>
                          <a:latin typeface="+mn-lt"/>
                          <a:ea typeface="+mn-ea"/>
                          <a:cs typeface="+mn-cs"/>
                          <a:sym typeface="Helvetica Light"/>
                        </a:rPr>
                        <a:t>/Trade marketing &amp; sales promotion</a:t>
                      </a:r>
                      <a:endParaRPr lang="ru-RU" sz="20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3910449934"/>
                  </a:ext>
                </a:extLst>
              </a:tr>
              <a:tr h="618506">
                <a:tc>
                  <a:txBody>
                    <a:bodyPr/>
                    <a:lstStyle/>
                    <a:p>
                      <a:pPr marL="0" indent="182563" algn="l" fontAlgn="b"/>
                      <a:r>
                        <a:rPr lang="en-US" sz="2000" b="1" u="none" strike="noStrike" dirty="0" smtClean="0">
                          <a:effectLst/>
                        </a:rPr>
                        <a:t>Strategy</a:t>
                      </a:r>
                      <a:endParaRPr lang="ru-RU" sz="2000" b="1" i="0" u="none" strike="noStrike" dirty="0">
                        <a:solidFill>
                          <a:srgbClr val="000000"/>
                        </a:solidFill>
                        <a:effectLst/>
                        <a:latin typeface="+mn-lt"/>
                      </a:endParaRPr>
                    </a:p>
                  </a:txBody>
                  <a:tcPr marL="9525" marR="9525" marT="9525" marB="0" anchor="ctr"/>
                </a:tc>
                <a:tc>
                  <a:txBody>
                    <a:bodyPr/>
                    <a:lstStyle/>
                    <a:p>
                      <a:pPr marL="0" indent="182563" algn="l" fontAlgn="b"/>
                      <a:r>
                        <a:rPr lang="en-US" sz="2000" b="1" i="0" u="none" strike="noStrike" dirty="0" smtClean="0">
                          <a:solidFill>
                            <a:srgbClr val="000000"/>
                          </a:solidFill>
                          <a:effectLst/>
                          <a:latin typeface="+mn-lt"/>
                        </a:rPr>
                        <a:t>Pricing</a:t>
                      </a:r>
                      <a:endParaRPr lang="ru-RU" sz="2000" b="1"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2842915096"/>
                  </a:ext>
                </a:extLst>
              </a:tr>
              <a:tr h="606373">
                <a:tc>
                  <a:txBody>
                    <a:bodyPr/>
                    <a:lstStyle/>
                    <a:p>
                      <a:pPr marL="0" indent="182563" algn="l" fontAlgn="b"/>
                      <a:r>
                        <a:rPr lang="en-US" sz="2000" b="1" u="none" strike="noStrike" dirty="0" smtClean="0">
                          <a:effectLst/>
                        </a:rPr>
                        <a:t>Budget and planning</a:t>
                      </a:r>
                      <a:endParaRPr lang="ru-RU" sz="2000" b="1" i="0" u="none" strike="noStrike" dirty="0">
                        <a:solidFill>
                          <a:srgbClr val="000000"/>
                        </a:solidFill>
                        <a:effectLst/>
                        <a:latin typeface="+mn-lt"/>
                      </a:endParaRPr>
                    </a:p>
                  </a:txBody>
                  <a:tcPr marL="9525" marR="9525" marT="9525" marB="0" anchor="ctr"/>
                </a:tc>
                <a:tc>
                  <a:txBody>
                    <a:bodyPr/>
                    <a:lstStyle/>
                    <a:p>
                      <a:pPr marL="0" indent="182563" algn="l" fontAlgn="b"/>
                      <a:r>
                        <a:rPr lang="en-US" sz="2000" b="1" u="none" strike="noStrike" dirty="0" smtClean="0">
                          <a:effectLst/>
                        </a:rPr>
                        <a:t>Product development</a:t>
                      </a:r>
                      <a:endParaRPr lang="ru-RU" sz="20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2210819377"/>
                  </a:ext>
                </a:extLst>
              </a:tr>
              <a:tr h="585696">
                <a:tc>
                  <a:txBody>
                    <a:bodyPr/>
                    <a:lstStyle/>
                    <a:p>
                      <a:pPr marL="0" indent="182563" algn="l" fontAlgn="b"/>
                      <a:r>
                        <a:rPr lang="en-US" sz="2000" b="1" u="none" strike="noStrike" dirty="0" smtClean="0">
                          <a:effectLst/>
                        </a:rPr>
                        <a:t>Brand development</a:t>
                      </a:r>
                      <a:endParaRPr lang="ru-RU" sz="2000" b="1" i="0" u="none" strike="noStrike" dirty="0">
                        <a:solidFill>
                          <a:srgbClr val="000000"/>
                        </a:solidFill>
                        <a:effectLst/>
                        <a:latin typeface="+mn-lt"/>
                      </a:endParaRPr>
                    </a:p>
                  </a:txBody>
                  <a:tcPr marL="9525" marR="9525" marT="9525" marB="0" anchor="ctr"/>
                </a:tc>
                <a:tc>
                  <a:txBody>
                    <a:bodyPr/>
                    <a:lstStyle/>
                    <a:p>
                      <a:pPr marL="0" indent="182563" algn="l" fontAlgn="b"/>
                      <a:r>
                        <a:rPr lang="en-US" sz="2000" b="1" u="none" strike="noStrike" dirty="0" smtClean="0">
                          <a:effectLst/>
                        </a:rPr>
                        <a:t>Sales</a:t>
                      </a:r>
                      <a:endParaRPr lang="ru-RU" sz="20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3728405482"/>
                  </a:ext>
                </a:extLst>
              </a:tr>
              <a:tr h="592290">
                <a:tc>
                  <a:txBody>
                    <a:bodyPr/>
                    <a:lstStyle/>
                    <a:p>
                      <a:pPr marL="0" indent="182563" algn="l" fontAlgn="b"/>
                      <a:r>
                        <a:rPr lang="en-US" sz="2000" b="1" u="none" strike="noStrike" dirty="0" smtClean="0">
                          <a:effectLst/>
                        </a:rPr>
                        <a:t>Marketing research</a:t>
                      </a:r>
                      <a:endParaRPr lang="ru-RU" sz="2000" b="1" i="0" u="none" strike="noStrike" dirty="0">
                        <a:solidFill>
                          <a:srgbClr val="000000"/>
                        </a:solidFill>
                        <a:effectLst/>
                        <a:latin typeface="+mn-lt"/>
                      </a:endParaRPr>
                    </a:p>
                  </a:txBody>
                  <a:tcPr marL="9525" marR="9525" marT="9525" marB="0" anchor="ctr"/>
                </a:tc>
                <a:tc>
                  <a:txBody>
                    <a:bodyPr/>
                    <a:lstStyle/>
                    <a:p>
                      <a:pPr marL="0" indent="182563" algn="l" fontAlgn="b"/>
                      <a:r>
                        <a:rPr lang="en-US" sz="2000" b="1" u="none" strike="noStrike" dirty="0" smtClean="0">
                          <a:effectLst/>
                        </a:rPr>
                        <a:t>CRM</a:t>
                      </a:r>
                      <a:endParaRPr lang="ru-RU" sz="20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2653502353"/>
                  </a:ext>
                </a:extLst>
              </a:tr>
              <a:tr h="644149">
                <a:tc>
                  <a:txBody>
                    <a:bodyPr/>
                    <a:lstStyle/>
                    <a:p>
                      <a:pPr marL="0" indent="182563" algn="l" fontAlgn="b"/>
                      <a:r>
                        <a:rPr lang="en-US" sz="2000" b="1" u="none" strike="noStrike" dirty="0" smtClean="0">
                          <a:effectLst/>
                        </a:rPr>
                        <a:t>PR &amp; Advertising</a:t>
                      </a:r>
                      <a:endParaRPr lang="ru-RU" sz="2000" b="1" i="0" u="none" strike="noStrike" dirty="0">
                        <a:solidFill>
                          <a:srgbClr val="000000"/>
                        </a:solidFill>
                        <a:effectLst/>
                        <a:latin typeface="+mn-lt"/>
                      </a:endParaRPr>
                    </a:p>
                  </a:txBody>
                  <a:tcPr marL="9525" marR="9525" marT="9525" marB="0" anchor="ctr"/>
                </a:tc>
                <a:tc>
                  <a:txBody>
                    <a:bodyPr/>
                    <a:lstStyle/>
                    <a:p>
                      <a:pPr marL="0" indent="182563" algn="l" fontAlgn="b"/>
                      <a:r>
                        <a:rPr lang="en-US" sz="2000" b="1" i="0" u="none" strike="noStrike" dirty="0" smtClean="0">
                          <a:solidFill>
                            <a:srgbClr val="000000"/>
                          </a:solidFill>
                          <a:effectLst/>
                          <a:latin typeface="+mn-lt"/>
                        </a:rPr>
                        <a:t>Efficiency</a:t>
                      </a:r>
                      <a:endParaRPr lang="ru-RU" sz="2000" b="1"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617288899"/>
                  </a:ext>
                </a:extLst>
              </a:tr>
              <a:tr h="566173">
                <a:tc>
                  <a:txBody>
                    <a:bodyPr/>
                    <a:lstStyle/>
                    <a:p>
                      <a:pPr marL="182563" indent="0" algn="l" fontAlgn="b"/>
                      <a:r>
                        <a:rPr lang="en-US" sz="2000" b="1" u="none" strike="noStrike" dirty="0" smtClean="0">
                          <a:effectLst/>
                        </a:rPr>
                        <a:t>Digital marketing</a:t>
                      </a:r>
                      <a:endParaRPr lang="en-US" sz="2000" b="0" i="0" u="none" strike="noStrike" dirty="0">
                        <a:solidFill>
                          <a:srgbClr val="000000"/>
                        </a:solidFill>
                        <a:effectLst/>
                        <a:latin typeface="+mn-lt"/>
                      </a:endParaRPr>
                    </a:p>
                  </a:txBody>
                  <a:tcPr marL="9525" marR="9525" marT="9525" marB="0" anchor="ctr"/>
                </a:tc>
                <a:tc>
                  <a:txBody>
                    <a:bodyPr/>
                    <a:lstStyle/>
                    <a:p>
                      <a:pPr marL="0" marR="0" lvl="0" indent="0" algn="l" defTabSz="584200" rtl="0" eaLnBrk="1" fontAlgn="auto" latinLnBrk="0" hangingPunct="1">
                        <a:lnSpc>
                          <a:spcPct val="100000"/>
                        </a:lnSpc>
                        <a:spcBef>
                          <a:spcPts val="0"/>
                        </a:spcBef>
                        <a:spcAft>
                          <a:spcPts val="0"/>
                        </a:spcAft>
                        <a:buClrTx/>
                        <a:buSzTx/>
                        <a:buFontTx/>
                        <a:buNone/>
                        <a:tabLst/>
                        <a:defRPr/>
                      </a:pPr>
                      <a:r>
                        <a:rPr lang="en-US" sz="2000" b="1" u="none" strike="noStrike" dirty="0" smtClean="0">
                          <a:effectLst/>
                        </a:rPr>
                        <a:t>   Content marketing</a:t>
                      </a:r>
                      <a:endParaRPr lang="en-US" sz="2000" b="0" i="0" u="none" strike="noStrike" dirty="0" smtClean="0">
                        <a:solidFill>
                          <a:srgbClr val="000000"/>
                        </a:solidFill>
                        <a:effectLst/>
                        <a:latin typeface="+mn-lt"/>
                      </a:endParaRPr>
                    </a:p>
                  </a:txBody>
                  <a:tcPr marL="9525" marR="9525" marT="9525" marB="0" anchor="ctr"/>
                </a:tc>
                <a:extLst>
                  <a:ext uri="{0D108BD9-81ED-4DB2-BD59-A6C34878D82A}">
                    <a16:rowId xmlns:a16="http://schemas.microsoft.com/office/drawing/2014/main" val="18126511"/>
                  </a:ext>
                </a:extLst>
              </a:tr>
            </a:tbl>
          </a:graphicData>
        </a:graphic>
      </p:graphicFrame>
      <p:sp>
        <p:nvSpPr>
          <p:cNvPr id="9"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2753272288"/>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4788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b="1" dirty="0" smtClean="0">
                <a:ea typeface="Arial Narrow" charset="0"/>
                <a:cs typeface="Arial Narrow" charset="0"/>
              </a:rPr>
              <a:t>B2c: Functional Portrait</a:t>
            </a:r>
            <a:endParaRPr b="1" dirty="0">
              <a:solidFill>
                <a:srgbClr val="002060"/>
              </a:solidFill>
              <a:ea typeface="Arial Narrow" charset="0"/>
              <a:cs typeface="Arial Narrow" charset="0"/>
            </a:endParaRPr>
          </a:p>
        </p:txBody>
      </p:sp>
      <p:graphicFrame>
        <p:nvGraphicFramePr>
          <p:cNvPr id="4" name="Диаграмма 3"/>
          <p:cNvGraphicFramePr/>
          <p:nvPr>
            <p:extLst>
              <p:ext uri="{D42A27DB-BD31-4B8C-83A1-F6EECF244321}">
                <p14:modId xmlns:p14="http://schemas.microsoft.com/office/powerpoint/2010/main" val="1235839327"/>
              </p:ext>
            </p:extLst>
          </p:nvPr>
        </p:nvGraphicFramePr>
        <p:xfrm>
          <a:off x="787400" y="2700212"/>
          <a:ext cx="11240477" cy="6443788"/>
        </p:xfrm>
        <a:graphic>
          <a:graphicData uri="http://schemas.openxmlformats.org/drawingml/2006/chart">
            <c:chart xmlns:c="http://schemas.openxmlformats.org/drawingml/2006/chart" xmlns:r="http://schemas.openxmlformats.org/officeDocument/2006/relationships" r:id="rId4"/>
          </a:graphicData>
        </a:graphic>
      </p:graphicFrame>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148471295"/>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4788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sz="5000" b="1" cap="all" dirty="0" smtClean="0">
                <a:solidFill>
                  <a:srgbClr val="253957"/>
                </a:solidFill>
                <a:ea typeface="Arial Narrow" charset="0"/>
                <a:cs typeface="Arial Narrow" charset="0"/>
                <a:sym typeface="Arial Narrow"/>
              </a:rPr>
              <a:t>B2</a:t>
            </a:r>
            <a:r>
              <a:rPr lang="en-US" sz="5000" b="1" cap="all" dirty="0">
                <a:solidFill>
                  <a:srgbClr val="253957"/>
                </a:solidFill>
                <a:ea typeface="Arial Narrow" charset="0"/>
                <a:cs typeface="Arial Narrow" charset="0"/>
                <a:sym typeface="Arial Narrow"/>
              </a:rPr>
              <a:t>B</a:t>
            </a:r>
            <a:r>
              <a:rPr lang="en-US" sz="5000" b="1" cap="all" dirty="0" smtClean="0">
                <a:solidFill>
                  <a:srgbClr val="253957"/>
                </a:solidFill>
                <a:ea typeface="Arial Narrow" charset="0"/>
                <a:cs typeface="Arial Narrow" charset="0"/>
                <a:sym typeface="Arial Narrow"/>
              </a:rPr>
              <a:t>: </a:t>
            </a:r>
            <a:r>
              <a:rPr lang="en-US" sz="5000" b="1" cap="all" dirty="0">
                <a:solidFill>
                  <a:srgbClr val="253957"/>
                </a:solidFill>
                <a:ea typeface="Arial Narrow" charset="0"/>
                <a:cs typeface="Arial Narrow" charset="0"/>
                <a:sym typeface="Arial Narrow"/>
              </a:rPr>
              <a:t>Functional Portrait</a:t>
            </a:r>
            <a:endParaRPr lang="en-US" sz="5000" b="1" cap="all" dirty="0">
              <a:solidFill>
                <a:srgbClr val="002060"/>
              </a:solidFill>
              <a:ea typeface="Arial Narrow" charset="0"/>
              <a:cs typeface="Arial Narrow" charset="0"/>
              <a:sym typeface="Arial Narrow"/>
            </a:endParaRPr>
          </a:p>
        </p:txBody>
      </p:sp>
      <p:graphicFrame>
        <p:nvGraphicFramePr>
          <p:cNvPr id="12" name="Диаграмма 11"/>
          <p:cNvGraphicFramePr/>
          <p:nvPr>
            <p:extLst>
              <p:ext uri="{D42A27DB-BD31-4B8C-83A1-F6EECF244321}">
                <p14:modId xmlns:p14="http://schemas.microsoft.com/office/powerpoint/2010/main" val="1939753958"/>
              </p:ext>
            </p:extLst>
          </p:nvPr>
        </p:nvGraphicFramePr>
        <p:xfrm>
          <a:off x="787399" y="2700212"/>
          <a:ext cx="11430001" cy="6542261"/>
        </p:xfrm>
        <a:graphic>
          <a:graphicData uri="http://schemas.openxmlformats.org/drawingml/2006/chart">
            <c:chart xmlns:c="http://schemas.openxmlformats.org/drawingml/2006/chart" xmlns:r="http://schemas.openxmlformats.org/officeDocument/2006/relationships" r:id="rId4"/>
          </a:graphicData>
        </a:graphic>
      </p:graphicFrame>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711881943"/>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sz="2200"/>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4788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sz="5000" b="1" cap="all" dirty="0">
                <a:solidFill>
                  <a:srgbClr val="253957"/>
                </a:solidFill>
                <a:ea typeface="Arial Narrow" charset="0"/>
                <a:cs typeface="Arial Narrow" charset="0"/>
                <a:sym typeface="Arial Narrow"/>
              </a:rPr>
              <a:t>B2c: </a:t>
            </a:r>
            <a:r>
              <a:rPr lang="en-US" sz="5000" b="1" cap="all" dirty="0" smtClean="0">
                <a:solidFill>
                  <a:srgbClr val="253957"/>
                </a:solidFill>
                <a:ea typeface="Arial Narrow" charset="0"/>
                <a:cs typeface="Arial Narrow" charset="0"/>
                <a:sym typeface="Arial Narrow"/>
              </a:rPr>
              <a:t>Competence </a:t>
            </a:r>
            <a:r>
              <a:rPr lang="en-US" sz="5000" b="1" cap="all" dirty="0">
                <a:solidFill>
                  <a:srgbClr val="253957"/>
                </a:solidFill>
                <a:ea typeface="Arial Narrow" charset="0"/>
                <a:cs typeface="Arial Narrow" charset="0"/>
                <a:sym typeface="Arial Narrow"/>
              </a:rPr>
              <a:t>Portrait</a:t>
            </a:r>
            <a:endParaRPr lang="en-US" sz="5000" b="1" cap="all" dirty="0">
              <a:solidFill>
                <a:srgbClr val="002060"/>
              </a:solidFill>
              <a:ea typeface="Arial Narrow" charset="0"/>
              <a:cs typeface="Arial Narrow" charset="0"/>
              <a:sym typeface="Arial Narrow"/>
            </a:endParaRPr>
          </a:p>
          <a:p>
            <a:pPr algn="l">
              <a:defRPr sz="5000" b="1" cap="all">
                <a:solidFill>
                  <a:srgbClr val="253957"/>
                </a:solidFill>
                <a:latin typeface="+mn-lt"/>
                <a:ea typeface="+mn-ea"/>
                <a:cs typeface="+mn-cs"/>
                <a:sym typeface="Arial Narrow"/>
              </a:defRPr>
            </a:pPr>
            <a:endParaRPr sz="5000" b="1" dirty="0">
              <a:solidFill>
                <a:srgbClr val="002060"/>
              </a:solidFill>
              <a:ea typeface="Arial Narrow" charset="0"/>
              <a:cs typeface="Arial Narrow" charset="0"/>
            </a:endParaRPr>
          </a:p>
        </p:txBody>
      </p:sp>
      <p:graphicFrame>
        <p:nvGraphicFramePr>
          <p:cNvPr id="4" name="Диаграмма 3"/>
          <p:cNvGraphicFramePr/>
          <p:nvPr>
            <p:extLst>
              <p:ext uri="{D42A27DB-BD31-4B8C-83A1-F6EECF244321}">
                <p14:modId xmlns:p14="http://schemas.microsoft.com/office/powerpoint/2010/main" val="2326435819"/>
              </p:ext>
            </p:extLst>
          </p:nvPr>
        </p:nvGraphicFramePr>
        <p:xfrm>
          <a:off x="787400" y="2700212"/>
          <a:ext cx="11430001" cy="6457856"/>
        </p:xfrm>
        <a:graphic>
          <a:graphicData uri="http://schemas.openxmlformats.org/drawingml/2006/chart">
            <c:chart xmlns:c="http://schemas.openxmlformats.org/drawingml/2006/chart" xmlns:r="http://schemas.openxmlformats.org/officeDocument/2006/relationships" r:id="rId4"/>
          </a:graphicData>
        </a:graphic>
      </p:graphicFrame>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4277471494"/>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Линия"/>
          <p:cNvSpPr/>
          <p:nvPr/>
        </p:nvSpPr>
        <p:spPr>
          <a:xfrm>
            <a:off x="787400" y="1574800"/>
            <a:ext cx="11430001" cy="0"/>
          </a:xfrm>
          <a:prstGeom prst="line">
            <a:avLst/>
          </a:prstGeom>
          <a:ln w="12700">
            <a:solidFill>
              <a:srgbClr val="253957"/>
            </a:solidFill>
            <a:miter lim="400000"/>
          </a:ln>
        </p:spPr>
        <p:txBody>
          <a:bodyPr lIns="50800" tIns="50800" rIns="50800" bIns="50800" anchor="ctr"/>
          <a:lstStyle/>
          <a:p>
            <a:pPr>
              <a:defRPr sz="2400"/>
            </a:pPr>
            <a:endParaRPr sz="2200"/>
          </a:p>
        </p:txBody>
      </p:sp>
      <p:pic>
        <p:nvPicPr>
          <p:cNvPr id="142" name="Изображение" descr="Изображение"/>
          <p:cNvPicPr>
            <a:picLocks noChangeAspect="1"/>
          </p:cNvPicPr>
          <p:nvPr/>
        </p:nvPicPr>
        <p:blipFill>
          <a:blip r:embed="rId3">
            <a:extLst/>
          </a:blip>
          <a:stretch>
            <a:fillRect/>
          </a:stretch>
        </p:blipFill>
        <p:spPr>
          <a:xfrm>
            <a:off x="805562" y="416839"/>
            <a:ext cx="853034" cy="853034"/>
          </a:xfrm>
          <a:prstGeom prst="rect">
            <a:avLst/>
          </a:prstGeom>
          <a:ln w="12700">
            <a:miter lim="400000"/>
          </a:ln>
        </p:spPr>
      </p:pic>
      <p:sp>
        <p:nvSpPr>
          <p:cNvPr id="8" name="Очень крутой заголовок…"/>
          <p:cNvSpPr txBox="1"/>
          <p:nvPr/>
        </p:nvSpPr>
        <p:spPr>
          <a:xfrm>
            <a:off x="793361" y="1713563"/>
            <a:ext cx="11451091" cy="84788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defRPr sz="5000" b="1" cap="all">
                <a:solidFill>
                  <a:srgbClr val="253957"/>
                </a:solidFill>
                <a:latin typeface="+mn-lt"/>
                <a:ea typeface="+mn-ea"/>
                <a:cs typeface="+mn-cs"/>
                <a:sym typeface="Arial Narrow"/>
              </a:defRPr>
            </a:pPr>
            <a:r>
              <a:rPr lang="en-US" sz="5000" b="1" cap="all" dirty="0" smtClean="0">
                <a:solidFill>
                  <a:srgbClr val="253957"/>
                </a:solidFill>
                <a:ea typeface="Arial Narrow" charset="0"/>
                <a:cs typeface="Arial Narrow" charset="0"/>
                <a:sym typeface="Arial Narrow"/>
              </a:rPr>
              <a:t>B2</a:t>
            </a:r>
            <a:r>
              <a:rPr lang="en-US" sz="5000" b="1" cap="all" dirty="0">
                <a:solidFill>
                  <a:srgbClr val="253957"/>
                </a:solidFill>
                <a:ea typeface="Arial Narrow" charset="0"/>
                <a:cs typeface="Arial Narrow" charset="0"/>
                <a:sym typeface="Arial Narrow"/>
              </a:rPr>
              <a:t>B</a:t>
            </a:r>
            <a:r>
              <a:rPr lang="en-US" sz="5000" b="1" cap="all" dirty="0" smtClean="0">
                <a:solidFill>
                  <a:srgbClr val="253957"/>
                </a:solidFill>
                <a:ea typeface="Arial Narrow" charset="0"/>
                <a:cs typeface="Arial Narrow" charset="0"/>
                <a:sym typeface="Arial Narrow"/>
              </a:rPr>
              <a:t>: Competence </a:t>
            </a:r>
            <a:r>
              <a:rPr lang="en-US" sz="5000" b="1" cap="all" dirty="0">
                <a:solidFill>
                  <a:srgbClr val="253957"/>
                </a:solidFill>
                <a:ea typeface="Arial Narrow" charset="0"/>
                <a:cs typeface="Arial Narrow" charset="0"/>
                <a:sym typeface="Arial Narrow"/>
              </a:rPr>
              <a:t>Portrait</a:t>
            </a:r>
            <a:endParaRPr lang="en-US" sz="5000" b="1" cap="all" dirty="0">
              <a:solidFill>
                <a:srgbClr val="002060"/>
              </a:solidFill>
              <a:ea typeface="Arial Narrow" charset="0"/>
              <a:cs typeface="Arial Narrow" charset="0"/>
              <a:sym typeface="Arial Narrow"/>
            </a:endParaRPr>
          </a:p>
          <a:p>
            <a:pPr algn="l">
              <a:defRPr sz="5000" b="1" cap="all">
                <a:solidFill>
                  <a:srgbClr val="253957"/>
                </a:solidFill>
                <a:latin typeface="+mn-lt"/>
                <a:ea typeface="+mn-ea"/>
                <a:cs typeface="+mn-cs"/>
                <a:sym typeface="Arial Narrow"/>
              </a:defRPr>
            </a:pPr>
            <a:endParaRPr sz="5000" b="1" dirty="0">
              <a:solidFill>
                <a:srgbClr val="002060"/>
              </a:solidFill>
              <a:ea typeface="Arial Narrow" charset="0"/>
              <a:cs typeface="Arial Narrow" charset="0"/>
            </a:endParaRPr>
          </a:p>
        </p:txBody>
      </p:sp>
      <p:graphicFrame>
        <p:nvGraphicFramePr>
          <p:cNvPr id="4" name="Диаграмма 3"/>
          <p:cNvGraphicFramePr/>
          <p:nvPr>
            <p:extLst>
              <p:ext uri="{D42A27DB-BD31-4B8C-83A1-F6EECF244321}">
                <p14:modId xmlns:p14="http://schemas.microsoft.com/office/powerpoint/2010/main" val="3248392401"/>
              </p:ext>
            </p:extLst>
          </p:nvPr>
        </p:nvGraphicFramePr>
        <p:xfrm>
          <a:off x="805562" y="2700212"/>
          <a:ext cx="11411839" cy="6682939"/>
        </p:xfrm>
        <a:graphic>
          <a:graphicData uri="http://schemas.openxmlformats.org/drawingml/2006/chart">
            <c:chart xmlns:c="http://schemas.openxmlformats.org/drawingml/2006/chart" xmlns:r="http://schemas.openxmlformats.org/officeDocument/2006/relationships" r:id="rId4"/>
          </a:graphicData>
        </a:graphic>
      </p:graphicFrame>
      <p:sp>
        <p:nvSpPr>
          <p:cNvPr id="7" name="Название подразделения, лаборатории, факультета и т.д."/>
          <p:cNvSpPr txBox="1"/>
          <p:nvPr/>
        </p:nvSpPr>
        <p:spPr>
          <a:xfrm>
            <a:off x="4161666" y="662943"/>
            <a:ext cx="8082786" cy="37959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1800">
                <a:solidFill>
                  <a:srgbClr val="253957"/>
                </a:solidFill>
                <a:latin typeface="+mn-lt"/>
                <a:ea typeface="+mn-ea"/>
                <a:cs typeface="+mn-cs"/>
                <a:sym typeface="Arial Narrow"/>
              </a:defRPr>
            </a:lvl1pPr>
          </a:lstStyle>
          <a:p>
            <a:r>
              <a:rPr lang="en-US" dirty="0" smtClean="0">
                <a:latin typeface="Arial Narrow" charset="0"/>
                <a:ea typeface="Arial Narrow" charset="0"/>
                <a:cs typeface="Arial Narrow" charset="0"/>
              </a:rPr>
              <a:t>Higher </a:t>
            </a:r>
            <a:r>
              <a:rPr lang="en-US" dirty="0" smtClean="0">
                <a:latin typeface="Arial Narrow" charset="0"/>
                <a:ea typeface="Arial Narrow" charset="0"/>
                <a:cs typeface="Arial Narrow" charset="0"/>
              </a:rPr>
              <a:t>School of Marketing and Business Development</a:t>
            </a:r>
            <a:endParaRPr dirty="0">
              <a:latin typeface="Arial Narrow" charset="0"/>
              <a:ea typeface="Arial Narrow" charset="0"/>
              <a:cs typeface="Arial Narrow" charset="0"/>
            </a:endParaRPr>
          </a:p>
        </p:txBody>
      </p:sp>
    </p:spTree>
    <p:extLst>
      <p:ext uri="{BB962C8B-B14F-4D97-AF65-F5344CB8AC3E}">
        <p14:creationId xmlns:p14="http://schemas.microsoft.com/office/powerpoint/2010/main" val="3033969796"/>
      </p:ext>
    </p:extLst>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5385</TotalTime>
  <Words>1206</Words>
  <Application>Microsoft Office PowerPoint</Application>
  <PresentationFormat>Произвольный</PresentationFormat>
  <Paragraphs>194</Paragraphs>
  <Slides>15</Slides>
  <Notes>12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15</vt:i4>
      </vt:variant>
    </vt:vector>
  </HeadingPairs>
  <TitlesOfParts>
    <vt:vector size="23" baseType="lpstr">
      <vt:lpstr>Arial</vt:lpstr>
      <vt:lpstr>Arial Narrow</vt:lpstr>
      <vt:lpstr>Calibri</vt:lpstr>
      <vt:lpstr>Helvetica</vt:lpstr>
      <vt:lpstr>Helvetica Light</vt:lpstr>
      <vt:lpstr>Helvetica Neue</vt:lpstr>
      <vt:lpstr>Times New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Жгун Оксана Леонидовна</dc:creator>
  <cp:lastModifiedBy>Чекай Татьяна Вячеславовна</cp:lastModifiedBy>
  <cp:revision>214</cp:revision>
  <dcterms:modified xsi:type="dcterms:W3CDTF">2019-03-29T13:57:32Z</dcterms:modified>
</cp:coreProperties>
</file>